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5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328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76FAD5D9-21B0-4D65-9878-CC0A606C6E92}">
          <p14:sldIdLst/>
        </p14:section>
        <p14:section name="Раздел без заголовка" id="{1921F70F-FBFD-4443-8AE5-6782B0370436}">
          <p14:sldIdLst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28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100" d="100"/>
          <a:sy n="100" d="100"/>
        </p:scale>
        <p:origin x="-1950" y="-8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3D39F-903C-4123-A861-1B2A10DC7DDF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6DF11-F527-4B02-8082-FB192C2E8A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675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ru-RU" alt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17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7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26EA05-59B0-465A-BD42-E8C001F1E56B}" type="slidenum">
              <a:rPr lang="ru-RU" altLang="ru-RU" smtClean="0"/>
              <a:pPr>
                <a:defRPr/>
              </a:pPr>
              <a:t>11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269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7F578-1487-4DA5-AAF4-0D4E22A43414}" type="datetimeFigureOut">
              <a:rPr lang="ru-RU" smtClean="0"/>
              <a:pPr/>
              <a:t>30.01.2020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2FEF8-D5A3-4465-BAB6-5F015A7B0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/>
          <p:cNvGrpSpPr/>
          <p:nvPr/>
        </p:nvGrpSpPr>
        <p:grpSpPr>
          <a:xfrm>
            <a:off x="520493" y="1355926"/>
            <a:ext cx="3547451" cy="2583976"/>
            <a:chOff x="462033" y="467234"/>
            <a:chExt cx="694758" cy="514291"/>
          </a:xfrm>
        </p:grpSpPr>
        <p:sp>
          <p:nvSpPr>
            <p:cNvPr id="84" name="object 31"/>
            <p:cNvSpPr/>
            <p:nvPr/>
          </p:nvSpPr>
          <p:spPr>
            <a:xfrm>
              <a:off x="462033" y="502486"/>
              <a:ext cx="478377" cy="430593"/>
            </a:xfrm>
            <a:custGeom>
              <a:avLst/>
              <a:gdLst/>
              <a:ahLst/>
              <a:cxnLst/>
              <a:rect l="l" t="t" r="r" b="b"/>
              <a:pathLst>
                <a:path w="559435" h="503555">
                  <a:moveTo>
                    <a:pt x="221945" y="93395"/>
                  </a:moveTo>
                  <a:lnTo>
                    <a:pt x="0" y="0"/>
                  </a:lnTo>
                  <a:lnTo>
                    <a:pt x="0" y="377190"/>
                  </a:lnTo>
                  <a:lnTo>
                    <a:pt x="281368" y="503326"/>
                  </a:lnTo>
                  <a:lnTo>
                    <a:pt x="281368" y="120078"/>
                  </a:lnTo>
                  <a:lnTo>
                    <a:pt x="559104" y="0"/>
                  </a:lnTo>
                  <a:lnTo>
                    <a:pt x="559104" y="54203"/>
                  </a:lnTo>
                </a:path>
              </a:pathLst>
            </a:custGeom>
            <a:ln w="28956">
              <a:solidFill>
                <a:srgbClr val="1B75B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5" name="object 32"/>
            <p:cNvSpPr/>
            <p:nvPr/>
          </p:nvSpPr>
          <p:spPr>
            <a:xfrm>
              <a:off x="505588" y="467234"/>
              <a:ext cx="399642" cy="85251"/>
            </a:xfrm>
            <a:custGeom>
              <a:avLst/>
              <a:gdLst/>
              <a:ahLst/>
              <a:cxnLst/>
              <a:rect l="l" t="t" r="r" b="b"/>
              <a:pathLst>
                <a:path w="467359" h="99695">
                  <a:moveTo>
                    <a:pt x="0" y="2425"/>
                  </a:moveTo>
                  <a:lnTo>
                    <a:pt x="228015" y="99453"/>
                  </a:lnTo>
                  <a:lnTo>
                    <a:pt x="466940" y="0"/>
                  </a:lnTo>
                </a:path>
              </a:pathLst>
            </a:custGeom>
            <a:ln w="28956">
              <a:solidFill>
                <a:srgbClr val="1B75B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33"/>
            <p:cNvSpPr/>
            <p:nvPr/>
          </p:nvSpPr>
          <p:spPr>
            <a:xfrm>
              <a:off x="745596" y="921253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7" name="object 34"/>
            <p:cNvSpPr/>
            <p:nvPr/>
          </p:nvSpPr>
          <p:spPr>
            <a:xfrm>
              <a:off x="745596" y="873927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object 35"/>
            <p:cNvSpPr/>
            <p:nvPr/>
          </p:nvSpPr>
          <p:spPr>
            <a:xfrm>
              <a:off x="745596" y="826599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9" name="object 36"/>
            <p:cNvSpPr/>
            <p:nvPr/>
          </p:nvSpPr>
          <p:spPr>
            <a:xfrm>
              <a:off x="745596" y="779260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0" name="object 37"/>
            <p:cNvSpPr/>
            <p:nvPr/>
          </p:nvSpPr>
          <p:spPr>
            <a:xfrm>
              <a:off x="745596" y="73193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38"/>
            <p:cNvSpPr/>
            <p:nvPr/>
          </p:nvSpPr>
          <p:spPr>
            <a:xfrm>
              <a:off x="745596" y="684607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39"/>
            <p:cNvSpPr/>
            <p:nvPr/>
          </p:nvSpPr>
          <p:spPr>
            <a:xfrm>
              <a:off x="745596" y="637278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3" name="object 40"/>
            <p:cNvSpPr/>
            <p:nvPr/>
          </p:nvSpPr>
          <p:spPr>
            <a:xfrm>
              <a:off x="782157" y="904312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4" name="object 41"/>
            <p:cNvSpPr/>
            <p:nvPr/>
          </p:nvSpPr>
          <p:spPr>
            <a:xfrm>
              <a:off x="782157" y="85698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5" name="object 42"/>
            <p:cNvSpPr/>
            <p:nvPr/>
          </p:nvSpPr>
          <p:spPr>
            <a:xfrm>
              <a:off x="782157" y="809657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6" name="object 43"/>
            <p:cNvSpPr/>
            <p:nvPr/>
          </p:nvSpPr>
          <p:spPr>
            <a:xfrm>
              <a:off x="782157" y="762320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7" name="object 44"/>
            <p:cNvSpPr/>
            <p:nvPr/>
          </p:nvSpPr>
          <p:spPr>
            <a:xfrm>
              <a:off x="782157" y="714991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45"/>
            <p:cNvSpPr/>
            <p:nvPr/>
          </p:nvSpPr>
          <p:spPr>
            <a:xfrm>
              <a:off x="782157" y="66766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9" name="object 46"/>
            <p:cNvSpPr/>
            <p:nvPr/>
          </p:nvSpPr>
          <p:spPr>
            <a:xfrm>
              <a:off x="782157" y="620338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0" name="object 47"/>
            <p:cNvSpPr/>
            <p:nvPr/>
          </p:nvSpPr>
          <p:spPr>
            <a:xfrm>
              <a:off x="1089091" y="762058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1" name="object 48"/>
            <p:cNvSpPr/>
            <p:nvPr/>
          </p:nvSpPr>
          <p:spPr>
            <a:xfrm>
              <a:off x="818702" y="84004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2" name="object 49"/>
            <p:cNvSpPr/>
            <p:nvPr/>
          </p:nvSpPr>
          <p:spPr>
            <a:xfrm>
              <a:off x="818702" y="792716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50"/>
            <p:cNvSpPr/>
            <p:nvPr/>
          </p:nvSpPr>
          <p:spPr>
            <a:xfrm>
              <a:off x="818702" y="745378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" name="object 51"/>
            <p:cNvSpPr/>
            <p:nvPr/>
          </p:nvSpPr>
          <p:spPr>
            <a:xfrm>
              <a:off x="818702" y="698051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5" name="object 53"/>
            <p:cNvSpPr/>
            <p:nvPr/>
          </p:nvSpPr>
          <p:spPr>
            <a:xfrm>
              <a:off x="818702" y="60338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6" name="object 54"/>
            <p:cNvSpPr/>
            <p:nvPr/>
          </p:nvSpPr>
          <p:spPr>
            <a:xfrm>
              <a:off x="855254" y="870429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7" name="object 55"/>
            <p:cNvSpPr/>
            <p:nvPr/>
          </p:nvSpPr>
          <p:spPr>
            <a:xfrm>
              <a:off x="855254" y="823102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8" name="object 56"/>
            <p:cNvSpPr/>
            <p:nvPr/>
          </p:nvSpPr>
          <p:spPr>
            <a:xfrm>
              <a:off x="855254" y="77576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9" name="object 57"/>
            <p:cNvSpPr/>
            <p:nvPr/>
          </p:nvSpPr>
          <p:spPr>
            <a:xfrm>
              <a:off x="1055557" y="635606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0" name="object 58"/>
            <p:cNvSpPr/>
            <p:nvPr/>
          </p:nvSpPr>
          <p:spPr>
            <a:xfrm>
              <a:off x="855254" y="681109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1" name="object 59"/>
            <p:cNvSpPr/>
            <p:nvPr/>
          </p:nvSpPr>
          <p:spPr>
            <a:xfrm>
              <a:off x="855254" y="633782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2" name="object 60"/>
            <p:cNvSpPr/>
            <p:nvPr/>
          </p:nvSpPr>
          <p:spPr>
            <a:xfrm>
              <a:off x="855254" y="58644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3" name="object 61"/>
            <p:cNvSpPr/>
            <p:nvPr/>
          </p:nvSpPr>
          <p:spPr>
            <a:xfrm>
              <a:off x="1015915" y="795963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4" name="object 62"/>
            <p:cNvSpPr/>
            <p:nvPr/>
          </p:nvSpPr>
          <p:spPr>
            <a:xfrm>
              <a:off x="891816" y="806160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5" name="object 63"/>
            <p:cNvSpPr/>
            <p:nvPr/>
          </p:nvSpPr>
          <p:spPr>
            <a:xfrm>
              <a:off x="891816" y="758822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6" name="object 64"/>
            <p:cNvSpPr/>
            <p:nvPr/>
          </p:nvSpPr>
          <p:spPr>
            <a:xfrm>
              <a:off x="891816" y="711495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7" name="object 65"/>
            <p:cNvSpPr/>
            <p:nvPr/>
          </p:nvSpPr>
          <p:spPr>
            <a:xfrm>
              <a:off x="1122039" y="557459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8" name="object 66"/>
            <p:cNvSpPr/>
            <p:nvPr/>
          </p:nvSpPr>
          <p:spPr>
            <a:xfrm>
              <a:off x="891816" y="616840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9" name="object 67"/>
            <p:cNvSpPr/>
            <p:nvPr/>
          </p:nvSpPr>
          <p:spPr>
            <a:xfrm>
              <a:off x="891816" y="569502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0" name="object 68"/>
            <p:cNvSpPr/>
            <p:nvPr/>
          </p:nvSpPr>
          <p:spPr>
            <a:xfrm>
              <a:off x="928361" y="836546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1" name="object 69"/>
            <p:cNvSpPr/>
            <p:nvPr/>
          </p:nvSpPr>
          <p:spPr>
            <a:xfrm>
              <a:off x="928361" y="789220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2" name="object 70"/>
            <p:cNvSpPr/>
            <p:nvPr/>
          </p:nvSpPr>
          <p:spPr>
            <a:xfrm>
              <a:off x="1006667" y="705599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3" name="object 71"/>
            <p:cNvSpPr/>
            <p:nvPr/>
          </p:nvSpPr>
          <p:spPr>
            <a:xfrm>
              <a:off x="928361" y="69455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4" name="object 72"/>
            <p:cNvSpPr/>
            <p:nvPr/>
          </p:nvSpPr>
          <p:spPr>
            <a:xfrm>
              <a:off x="1005198" y="611617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5" name="object 73"/>
            <p:cNvSpPr/>
            <p:nvPr/>
          </p:nvSpPr>
          <p:spPr>
            <a:xfrm>
              <a:off x="1064417" y="536836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6" name="object 74"/>
            <p:cNvSpPr/>
            <p:nvPr/>
          </p:nvSpPr>
          <p:spPr>
            <a:xfrm>
              <a:off x="1033396" y="503888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7" name="object 75"/>
            <p:cNvSpPr/>
            <p:nvPr/>
          </p:nvSpPr>
          <p:spPr>
            <a:xfrm>
              <a:off x="964914" y="81960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8" name="object 76"/>
            <p:cNvSpPr/>
            <p:nvPr/>
          </p:nvSpPr>
          <p:spPr>
            <a:xfrm>
              <a:off x="1044697" y="735289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9" name="object 77"/>
            <p:cNvSpPr/>
            <p:nvPr/>
          </p:nvSpPr>
          <p:spPr>
            <a:xfrm>
              <a:off x="964914" y="724940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0" name="object 78"/>
            <p:cNvSpPr/>
            <p:nvPr/>
          </p:nvSpPr>
          <p:spPr>
            <a:xfrm>
              <a:off x="964914" y="677612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1" name="object 79"/>
            <p:cNvSpPr/>
            <p:nvPr/>
          </p:nvSpPr>
          <p:spPr>
            <a:xfrm>
              <a:off x="964914" y="630284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2" name="object 80"/>
            <p:cNvSpPr/>
            <p:nvPr/>
          </p:nvSpPr>
          <p:spPr>
            <a:xfrm>
              <a:off x="1003336" y="565148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76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76" y="51612"/>
                  </a:lnTo>
                  <a:lnTo>
                    <a:pt x="40576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3" name="object 81"/>
            <p:cNvSpPr/>
            <p:nvPr/>
          </p:nvSpPr>
          <p:spPr>
            <a:xfrm>
              <a:off x="964914" y="535619"/>
              <a:ext cx="34752" cy="60272"/>
            </a:xfrm>
            <a:custGeom>
              <a:avLst/>
              <a:gdLst/>
              <a:ahLst/>
              <a:cxnLst/>
              <a:rect l="l" t="t" r="r" b="b"/>
              <a:pathLst>
                <a:path w="40640" h="70484">
                  <a:moveTo>
                    <a:pt x="40589" y="0"/>
                  </a:moveTo>
                  <a:lnTo>
                    <a:pt x="0" y="18808"/>
                  </a:lnTo>
                  <a:lnTo>
                    <a:pt x="0" y="70421"/>
                  </a:lnTo>
                  <a:lnTo>
                    <a:pt x="40589" y="51612"/>
                  </a:lnTo>
                  <a:lnTo>
                    <a:pt x="40589" y="0"/>
                  </a:lnTo>
                  <a:close/>
                </a:path>
              </a:pathLst>
            </a:custGeom>
            <a:solidFill>
              <a:srgbClr val="EE2A7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043369" y="2780223"/>
            <a:ext cx="306680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dirty="0">
                <a:solidFill>
                  <a:schemeClr val="accent4">
                    <a:lumMod val="75000"/>
                  </a:schemeClr>
                </a:solidFill>
              </a:rPr>
              <a:t>Электронная </a:t>
            </a:r>
            <a:endParaRPr lang="ru-RU" sz="30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трудовая </a:t>
            </a:r>
            <a:r>
              <a:rPr lang="ru-RU" sz="3000" b="1" dirty="0">
                <a:solidFill>
                  <a:schemeClr val="accent4">
                    <a:lumMod val="75000"/>
                  </a:schemeClr>
                </a:solidFill>
              </a:rPr>
              <a:t>книжка</a:t>
            </a:r>
            <a:endParaRPr lang="ru-RU" sz="3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20480" y="109442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" b="1" dirty="0">
                <a:solidFill>
                  <a:srgbClr val="FF0000"/>
                </a:solidFill>
              </a:rPr>
              <a:t>«Сведения о трудовой деятельности работника в электронном виде»</a:t>
            </a:r>
          </a:p>
        </p:txBody>
      </p:sp>
      <p:pic>
        <p:nvPicPr>
          <p:cNvPr id="134" name="Picture 2" descr="\\10.13.0.23\#_grp02\VildanovO\К_Докладу_Газизуллина\Фотки_Отделения_презенташки\ЗначекПФР1.pn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784018" y="198316"/>
            <a:ext cx="864096" cy="7717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</p:spTree>
    <p:extLst>
      <p:ext uri="{BB962C8B-B14F-4D97-AF65-F5344CB8AC3E}">
        <p14:creationId xmlns:p14="http://schemas.microsoft.com/office/powerpoint/2010/main" val="2358915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0"/>
            <a:ext cx="4000497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8" name="Picture 2" descr="C:\Слайды\111\Crystal_Project_Downlo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1307291"/>
            <a:ext cx="379520" cy="153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C:\Слайды\111\Crystal_Project_Downlo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79704">
            <a:off x="2560273" y="447401"/>
            <a:ext cx="284640" cy="168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Полилиния 69"/>
          <p:cNvSpPr/>
          <p:nvPr/>
        </p:nvSpPr>
        <p:spPr>
          <a:xfrm>
            <a:off x="142844" y="1290374"/>
            <a:ext cx="1825080" cy="993344"/>
          </a:xfrm>
          <a:custGeom>
            <a:avLst/>
            <a:gdLst>
              <a:gd name="connsiteX0" fmla="*/ 0 w 2227327"/>
              <a:gd name="connsiteY0" fmla="*/ 163181 h 979068"/>
              <a:gd name="connsiteX1" fmla="*/ 163181 w 2227327"/>
              <a:gd name="connsiteY1" fmla="*/ 0 h 979068"/>
              <a:gd name="connsiteX2" fmla="*/ 2064146 w 2227327"/>
              <a:gd name="connsiteY2" fmla="*/ 0 h 979068"/>
              <a:gd name="connsiteX3" fmla="*/ 2227327 w 2227327"/>
              <a:gd name="connsiteY3" fmla="*/ 163181 h 979068"/>
              <a:gd name="connsiteX4" fmla="*/ 2227327 w 2227327"/>
              <a:gd name="connsiteY4" fmla="*/ 815887 h 979068"/>
              <a:gd name="connsiteX5" fmla="*/ 2064146 w 2227327"/>
              <a:gd name="connsiteY5" fmla="*/ 979068 h 979068"/>
              <a:gd name="connsiteX6" fmla="*/ 163181 w 2227327"/>
              <a:gd name="connsiteY6" fmla="*/ 979068 h 979068"/>
              <a:gd name="connsiteX7" fmla="*/ 0 w 2227327"/>
              <a:gd name="connsiteY7" fmla="*/ 815887 h 979068"/>
              <a:gd name="connsiteX8" fmla="*/ 0 w 2227327"/>
              <a:gd name="connsiteY8" fmla="*/ 163181 h 979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7327" h="979068">
                <a:moveTo>
                  <a:pt x="0" y="163181"/>
                </a:moveTo>
                <a:cubicBezTo>
                  <a:pt x="0" y="73059"/>
                  <a:pt x="73059" y="0"/>
                  <a:pt x="163181" y="0"/>
                </a:cubicBezTo>
                <a:lnTo>
                  <a:pt x="2064146" y="0"/>
                </a:lnTo>
                <a:cubicBezTo>
                  <a:pt x="2154268" y="0"/>
                  <a:pt x="2227327" y="73059"/>
                  <a:pt x="2227327" y="163181"/>
                </a:cubicBezTo>
                <a:lnTo>
                  <a:pt x="2227327" y="815887"/>
                </a:lnTo>
                <a:cubicBezTo>
                  <a:pt x="2227327" y="906009"/>
                  <a:pt x="2154268" y="979068"/>
                  <a:pt x="2064146" y="979068"/>
                </a:cubicBezTo>
                <a:lnTo>
                  <a:pt x="163181" y="979068"/>
                </a:lnTo>
                <a:cubicBezTo>
                  <a:pt x="73059" y="979068"/>
                  <a:pt x="0" y="906009"/>
                  <a:pt x="0" y="815887"/>
                </a:cubicBezTo>
                <a:lnTo>
                  <a:pt x="0" y="163181"/>
                </a:lnTo>
                <a:close/>
              </a:path>
            </a:pathLst>
          </a:custGeom>
          <a:solidFill>
            <a:srgbClr val="E3F4F9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indent="-457200" algn="ctr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Проверка файла </a:t>
            </a:r>
          </a:p>
          <a:p>
            <a:pPr indent="-457200" algn="ctr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на корректность заполнения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XML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" name="Picture 2" descr="C:\Слайды\111\Crystal_Project_Downlo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3358">
            <a:off x="3351700" y="1029199"/>
            <a:ext cx="379520" cy="126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Полилиния 71"/>
          <p:cNvSpPr/>
          <p:nvPr/>
        </p:nvSpPr>
        <p:spPr>
          <a:xfrm>
            <a:off x="2123728" y="2427734"/>
            <a:ext cx="2016224" cy="1080120"/>
          </a:xfrm>
          <a:custGeom>
            <a:avLst/>
            <a:gdLst>
              <a:gd name="connsiteX0" fmla="*/ 0 w 2227327"/>
              <a:gd name="connsiteY0" fmla="*/ 163181 h 979068"/>
              <a:gd name="connsiteX1" fmla="*/ 163181 w 2227327"/>
              <a:gd name="connsiteY1" fmla="*/ 0 h 979068"/>
              <a:gd name="connsiteX2" fmla="*/ 2064146 w 2227327"/>
              <a:gd name="connsiteY2" fmla="*/ 0 h 979068"/>
              <a:gd name="connsiteX3" fmla="*/ 2227327 w 2227327"/>
              <a:gd name="connsiteY3" fmla="*/ 163181 h 979068"/>
              <a:gd name="connsiteX4" fmla="*/ 2227327 w 2227327"/>
              <a:gd name="connsiteY4" fmla="*/ 815887 h 979068"/>
              <a:gd name="connsiteX5" fmla="*/ 2064146 w 2227327"/>
              <a:gd name="connsiteY5" fmla="*/ 979068 h 979068"/>
              <a:gd name="connsiteX6" fmla="*/ 163181 w 2227327"/>
              <a:gd name="connsiteY6" fmla="*/ 979068 h 979068"/>
              <a:gd name="connsiteX7" fmla="*/ 0 w 2227327"/>
              <a:gd name="connsiteY7" fmla="*/ 815887 h 979068"/>
              <a:gd name="connsiteX8" fmla="*/ 0 w 2227327"/>
              <a:gd name="connsiteY8" fmla="*/ 163181 h 979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7327" h="979068">
                <a:moveTo>
                  <a:pt x="0" y="163181"/>
                </a:moveTo>
                <a:cubicBezTo>
                  <a:pt x="0" y="73059"/>
                  <a:pt x="73059" y="0"/>
                  <a:pt x="163181" y="0"/>
                </a:cubicBezTo>
                <a:lnTo>
                  <a:pt x="2064146" y="0"/>
                </a:lnTo>
                <a:cubicBezTo>
                  <a:pt x="2154268" y="0"/>
                  <a:pt x="2227327" y="73059"/>
                  <a:pt x="2227327" y="163181"/>
                </a:cubicBezTo>
                <a:lnTo>
                  <a:pt x="2227327" y="815887"/>
                </a:lnTo>
                <a:cubicBezTo>
                  <a:pt x="2227327" y="906009"/>
                  <a:pt x="2154268" y="979068"/>
                  <a:pt x="2064146" y="979068"/>
                </a:cubicBezTo>
                <a:lnTo>
                  <a:pt x="163181" y="979068"/>
                </a:lnTo>
                <a:cubicBezTo>
                  <a:pt x="73059" y="979068"/>
                  <a:pt x="0" y="906009"/>
                  <a:pt x="0" y="815887"/>
                </a:cubicBezTo>
                <a:lnTo>
                  <a:pt x="0" y="163181"/>
                </a:lnTo>
                <a:close/>
              </a:path>
            </a:pathLst>
          </a:custGeom>
          <a:solidFill>
            <a:srgbClr val="E3F4F9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indent="-457200" algn="ctr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Проверка файла на соответствие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XSD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-схеме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Полилиния 72"/>
          <p:cNvSpPr/>
          <p:nvPr/>
        </p:nvSpPr>
        <p:spPr>
          <a:xfrm>
            <a:off x="2659134" y="3605131"/>
            <a:ext cx="3929090" cy="910835"/>
          </a:xfrm>
          <a:custGeom>
            <a:avLst/>
            <a:gdLst>
              <a:gd name="connsiteX0" fmla="*/ 0 w 2227327"/>
              <a:gd name="connsiteY0" fmla="*/ 163181 h 979068"/>
              <a:gd name="connsiteX1" fmla="*/ 163181 w 2227327"/>
              <a:gd name="connsiteY1" fmla="*/ 0 h 979068"/>
              <a:gd name="connsiteX2" fmla="*/ 2064146 w 2227327"/>
              <a:gd name="connsiteY2" fmla="*/ 0 h 979068"/>
              <a:gd name="connsiteX3" fmla="*/ 2227327 w 2227327"/>
              <a:gd name="connsiteY3" fmla="*/ 163181 h 979068"/>
              <a:gd name="connsiteX4" fmla="*/ 2227327 w 2227327"/>
              <a:gd name="connsiteY4" fmla="*/ 815887 h 979068"/>
              <a:gd name="connsiteX5" fmla="*/ 2064146 w 2227327"/>
              <a:gd name="connsiteY5" fmla="*/ 979068 h 979068"/>
              <a:gd name="connsiteX6" fmla="*/ 163181 w 2227327"/>
              <a:gd name="connsiteY6" fmla="*/ 979068 h 979068"/>
              <a:gd name="connsiteX7" fmla="*/ 0 w 2227327"/>
              <a:gd name="connsiteY7" fmla="*/ 815887 h 979068"/>
              <a:gd name="connsiteX8" fmla="*/ 0 w 2227327"/>
              <a:gd name="connsiteY8" fmla="*/ 163181 h 979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7327" h="979068">
                <a:moveTo>
                  <a:pt x="0" y="163181"/>
                </a:moveTo>
                <a:cubicBezTo>
                  <a:pt x="0" y="73059"/>
                  <a:pt x="73059" y="0"/>
                  <a:pt x="163181" y="0"/>
                </a:cubicBezTo>
                <a:lnTo>
                  <a:pt x="2064146" y="0"/>
                </a:lnTo>
                <a:cubicBezTo>
                  <a:pt x="2154268" y="0"/>
                  <a:pt x="2227327" y="73059"/>
                  <a:pt x="2227327" y="163181"/>
                </a:cubicBezTo>
                <a:lnTo>
                  <a:pt x="2227327" y="815887"/>
                </a:lnTo>
                <a:cubicBezTo>
                  <a:pt x="2227327" y="906009"/>
                  <a:pt x="2154268" y="979068"/>
                  <a:pt x="2064146" y="979068"/>
                </a:cubicBezTo>
                <a:lnTo>
                  <a:pt x="163181" y="979068"/>
                </a:lnTo>
                <a:cubicBezTo>
                  <a:pt x="73059" y="979068"/>
                  <a:pt x="0" y="906009"/>
                  <a:pt x="0" y="815887"/>
                </a:cubicBezTo>
                <a:lnTo>
                  <a:pt x="0" y="163181"/>
                </a:lnTo>
                <a:close/>
              </a:path>
            </a:pathLst>
          </a:custGeom>
          <a:solidFill>
            <a:srgbClr val="E3F4F9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indent="-457200" algn="ctr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Проверка файла на уникальность значений СНИЛС</a:t>
            </a:r>
          </a:p>
          <a:p>
            <a:pPr indent="-457200" algn="ctr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соответствие ФИО-СНИЛС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Полилиния 73"/>
          <p:cNvSpPr/>
          <p:nvPr/>
        </p:nvSpPr>
        <p:spPr>
          <a:xfrm>
            <a:off x="5143505" y="2414434"/>
            <a:ext cx="2164799" cy="1093420"/>
          </a:xfrm>
          <a:custGeom>
            <a:avLst/>
            <a:gdLst>
              <a:gd name="connsiteX0" fmla="*/ 0 w 2227327"/>
              <a:gd name="connsiteY0" fmla="*/ 163181 h 979068"/>
              <a:gd name="connsiteX1" fmla="*/ 163181 w 2227327"/>
              <a:gd name="connsiteY1" fmla="*/ 0 h 979068"/>
              <a:gd name="connsiteX2" fmla="*/ 2064146 w 2227327"/>
              <a:gd name="connsiteY2" fmla="*/ 0 h 979068"/>
              <a:gd name="connsiteX3" fmla="*/ 2227327 w 2227327"/>
              <a:gd name="connsiteY3" fmla="*/ 163181 h 979068"/>
              <a:gd name="connsiteX4" fmla="*/ 2227327 w 2227327"/>
              <a:gd name="connsiteY4" fmla="*/ 815887 h 979068"/>
              <a:gd name="connsiteX5" fmla="*/ 2064146 w 2227327"/>
              <a:gd name="connsiteY5" fmla="*/ 979068 h 979068"/>
              <a:gd name="connsiteX6" fmla="*/ 163181 w 2227327"/>
              <a:gd name="connsiteY6" fmla="*/ 979068 h 979068"/>
              <a:gd name="connsiteX7" fmla="*/ 0 w 2227327"/>
              <a:gd name="connsiteY7" fmla="*/ 815887 h 979068"/>
              <a:gd name="connsiteX8" fmla="*/ 0 w 2227327"/>
              <a:gd name="connsiteY8" fmla="*/ 163181 h 979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7327" h="979068">
                <a:moveTo>
                  <a:pt x="0" y="163181"/>
                </a:moveTo>
                <a:cubicBezTo>
                  <a:pt x="0" y="73059"/>
                  <a:pt x="73059" y="0"/>
                  <a:pt x="163181" y="0"/>
                </a:cubicBezTo>
                <a:lnTo>
                  <a:pt x="2064146" y="0"/>
                </a:lnTo>
                <a:cubicBezTo>
                  <a:pt x="2154268" y="0"/>
                  <a:pt x="2227327" y="73059"/>
                  <a:pt x="2227327" y="163181"/>
                </a:cubicBezTo>
                <a:lnTo>
                  <a:pt x="2227327" y="815887"/>
                </a:lnTo>
                <a:cubicBezTo>
                  <a:pt x="2227327" y="906009"/>
                  <a:pt x="2154268" y="979068"/>
                  <a:pt x="2064146" y="979068"/>
                </a:cubicBezTo>
                <a:lnTo>
                  <a:pt x="163181" y="979068"/>
                </a:lnTo>
                <a:cubicBezTo>
                  <a:pt x="73059" y="979068"/>
                  <a:pt x="0" y="906009"/>
                  <a:pt x="0" y="815887"/>
                </a:cubicBezTo>
                <a:lnTo>
                  <a:pt x="0" y="163181"/>
                </a:lnTo>
                <a:close/>
              </a:path>
            </a:pathLst>
          </a:custGeom>
          <a:solidFill>
            <a:srgbClr val="E3F4F9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indent="-457200" algn="ctr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Проверка корректности электронной подписи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5" name="Полилиния 74"/>
          <p:cNvSpPr/>
          <p:nvPr/>
        </p:nvSpPr>
        <p:spPr>
          <a:xfrm>
            <a:off x="7143768" y="1203598"/>
            <a:ext cx="1868218" cy="1080120"/>
          </a:xfrm>
          <a:custGeom>
            <a:avLst/>
            <a:gdLst>
              <a:gd name="connsiteX0" fmla="*/ 0 w 2227327"/>
              <a:gd name="connsiteY0" fmla="*/ 163181 h 979068"/>
              <a:gd name="connsiteX1" fmla="*/ 163181 w 2227327"/>
              <a:gd name="connsiteY1" fmla="*/ 0 h 979068"/>
              <a:gd name="connsiteX2" fmla="*/ 2064146 w 2227327"/>
              <a:gd name="connsiteY2" fmla="*/ 0 h 979068"/>
              <a:gd name="connsiteX3" fmla="*/ 2227327 w 2227327"/>
              <a:gd name="connsiteY3" fmla="*/ 163181 h 979068"/>
              <a:gd name="connsiteX4" fmla="*/ 2227327 w 2227327"/>
              <a:gd name="connsiteY4" fmla="*/ 815887 h 979068"/>
              <a:gd name="connsiteX5" fmla="*/ 2064146 w 2227327"/>
              <a:gd name="connsiteY5" fmla="*/ 979068 h 979068"/>
              <a:gd name="connsiteX6" fmla="*/ 163181 w 2227327"/>
              <a:gd name="connsiteY6" fmla="*/ 979068 h 979068"/>
              <a:gd name="connsiteX7" fmla="*/ 0 w 2227327"/>
              <a:gd name="connsiteY7" fmla="*/ 815887 h 979068"/>
              <a:gd name="connsiteX8" fmla="*/ 0 w 2227327"/>
              <a:gd name="connsiteY8" fmla="*/ 163181 h 979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7327" h="979068">
                <a:moveTo>
                  <a:pt x="0" y="163181"/>
                </a:moveTo>
                <a:cubicBezTo>
                  <a:pt x="0" y="73059"/>
                  <a:pt x="73059" y="0"/>
                  <a:pt x="163181" y="0"/>
                </a:cubicBezTo>
                <a:lnTo>
                  <a:pt x="2064146" y="0"/>
                </a:lnTo>
                <a:cubicBezTo>
                  <a:pt x="2154268" y="0"/>
                  <a:pt x="2227327" y="73059"/>
                  <a:pt x="2227327" y="163181"/>
                </a:cubicBezTo>
                <a:lnTo>
                  <a:pt x="2227327" y="815887"/>
                </a:lnTo>
                <a:cubicBezTo>
                  <a:pt x="2227327" y="906009"/>
                  <a:pt x="2154268" y="979068"/>
                  <a:pt x="2064146" y="979068"/>
                </a:cubicBezTo>
                <a:lnTo>
                  <a:pt x="163181" y="979068"/>
                </a:lnTo>
                <a:cubicBezTo>
                  <a:pt x="73059" y="979068"/>
                  <a:pt x="0" y="906009"/>
                  <a:pt x="0" y="815887"/>
                </a:cubicBezTo>
                <a:lnTo>
                  <a:pt x="0" y="163181"/>
                </a:lnTo>
                <a:close/>
              </a:path>
            </a:pathLst>
          </a:custGeom>
          <a:solidFill>
            <a:srgbClr val="E3F4F9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indent="-457200" algn="ctr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Проверки данных страхователя </a:t>
            </a:r>
          </a:p>
          <a:p>
            <a:pPr indent="-457200" algn="ctr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(рег. номер, ИНН, КПП)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6" name="Picture 2" descr="C:\Слайды\111\Crystal_Project_Downlo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24723">
            <a:off x="6416888" y="784702"/>
            <a:ext cx="379520" cy="114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C:\Слайды\111\Crystal_Project_Downlo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0776">
            <a:off x="5703019" y="1143499"/>
            <a:ext cx="379520" cy="126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Прямоугольник 77"/>
          <p:cNvSpPr/>
          <p:nvPr/>
        </p:nvSpPr>
        <p:spPr>
          <a:xfrm>
            <a:off x="1619672" y="132307"/>
            <a:ext cx="6032252" cy="423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ПРАВИЛА ПРОВЕРКИ СВЕДЕНИЙ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489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-8510"/>
            <a:ext cx="4000497" cy="515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2875878" y="3094616"/>
            <a:ext cx="3568330" cy="1781390"/>
            <a:chOff x="2882984" y="3871897"/>
            <a:chExt cx="3744416" cy="2954065"/>
          </a:xfrm>
        </p:grpSpPr>
        <p:pic>
          <p:nvPicPr>
            <p:cNvPr id="60" name="Рисунок 10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82984" y="3871897"/>
              <a:ext cx="3744416" cy="2954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8811" y="4079525"/>
              <a:ext cx="3096344" cy="1800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4" name="AutoShape 6"/>
          <p:cNvSpPr>
            <a:spLocks noChangeArrowheads="1"/>
          </p:cNvSpPr>
          <p:nvPr/>
        </p:nvSpPr>
        <p:spPr bwMode="gray">
          <a:xfrm>
            <a:off x="71406" y="699542"/>
            <a:ext cx="8959214" cy="761637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28575" algn="ctr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lIns="0" anchor="ctr"/>
          <a:lstStyle/>
          <a:p>
            <a:pPr algn="just"/>
            <a:r>
              <a:rPr lang="ru-RU" sz="1100" dirty="0" smtClean="0">
                <a:solidFill>
                  <a:srgbClr val="0E3193"/>
                </a:solidFill>
                <a:latin typeface="Candara" panose="020E0502030303020204" pitchFamily="34" charset="0"/>
              </a:rPr>
              <a:t>            </a:t>
            </a:r>
            <a:r>
              <a:rPr lang="ru-RU" altLang="ru-RU" sz="1400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Работодатель, (за предшествующий месяц) представляет сведения о трудовой</a:t>
            </a:r>
          </a:p>
          <a:p>
            <a:pPr algn="just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      деятельности в форме электронного документа, подписанного усиленной</a:t>
            </a:r>
          </a:p>
          <a:p>
            <a:pPr algn="just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      квалифицированной электронной подписью</a:t>
            </a:r>
            <a:endParaRPr lang="ru-RU" b="1" dirty="0">
              <a:solidFill>
                <a:srgbClr val="0E3193"/>
              </a:solidFill>
              <a:latin typeface="Book Antiqua" panose="02040602050305030304" pitchFamily="18" charset="0"/>
            </a:endParaRPr>
          </a:p>
        </p:txBody>
      </p:sp>
      <p:sp>
        <p:nvSpPr>
          <p:cNvPr id="125" name="Овал 124"/>
          <p:cNvSpPr/>
          <p:nvPr/>
        </p:nvSpPr>
        <p:spPr>
          <a:xfrm>
            <a:off x="214282" y="987574"/>
            <a:ext cx="252000" cy="1890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6" name="AutoShape 6"/>
          <p:cNvSpPr>
            <a:spLocks noChangeArrowheads="1"/>
          </p:cNvSpPr>
          <p:nvPr/>
        </p:nvSpPr>
        <p:spPr bwMode="gray">
          <a:xfrm>
            <a:off x="71406" y="1563638"/>
            <a:ext cx="8959214" cy="1368151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28575" algn="ctr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lIns="0" anchor="ctr"/>
          <a:lstStyle/>
          <a:p>
            <a:pPr algn="just"/>
            <a:r>
              <a:rPr lang="ru-RU" sz="1100" dirty="0" smtClean="0">
                <a:solidFill>
                  <a:srgbClr val="0E3193"/>
                </a:solidFill>
                <a:latin typeface="Candara" panose="020E0502030303020204" pitchFamily="34" charset="0"/>
              </a:rPr>
              <a:t>           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Работодатель, не подключенный к электронному документообороту, будет</a:t>
            </a:r>
          </a:p>
          <a:p>
            <a:pPr algn="just"/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      </a:t>
            </a:r>
            <a:r>
              <a:rPr lang="ru-RU" altLang="ru-RU" b="1" dirty="0" smtClean="0">
                <a:solidFill>
                  <a:srgbClr val="FF0000"/>
                </a:solidFill>
                <a:cs typeface="Calibri" pitchFamily="34" charset="0"/>
              </a:rPr>
              <a:t>вправе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</a:t>
            </a:r>
            <a:r>
              <a:rPr lang="ru-RU" altLang="ru-RU" b="1" dirty="0" smtClean="0">
                <a:solidFill>
                  <a:srgbClr val="FF0000"/>
                </a:solidFill>
                <a:cs typeface="Calibri" pitchFamily="34" charset="0"/>
              </a:rPr>
              <a:t>воспользоваться разрабатываемым электронным сервисом ПФР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</a:t>
            </a:r>
          </a:p>
          <a:p>
            <a:pPr algn="just"/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      для формирования отчетности в электронном виде, предоставляемом</a:t>
            </a:r>
          </a:p>
          <a:p>
            <a:pPr algn="just"/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      работодателям на безвозмездной основе</a:t>
            </a:r>
          </a:p>
          <a:p>
            <a:pPr algn="just"/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      </a:t>
            </a:r>
            <a:r>
              <a:rPr lang="ru-RU" b="1" dirty="0" smtClean="0"/>
              <a:t>(необходима регистрация в ЕСИА ответственного специалиста и КЭП)</a:t>
            </a:r>
            <a:endParaRPr lang="ru-RU" dirty="0"/>
          </a:p>
        </p:txBody>
      </p:sp>
      <p:sp>
        <p:nvSpPr>
          <p:cNvPr id="127" name="Овал 126"/>
          <p:cNvSpPr/>
          <p:nvPr/>
        </p:nvSpPr>
        <p:spPr>
          <a:xfrm>
            <a:off x="214282" y="2022710"/>
            <a:ext cx="252000" cy="1890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8" name="Прямоугольник 127"/>
          <p:cNvSpPr/>
          <p:nvPr/>
        </p:nvSpPr>
        <p:spPr>
          <a:xfrm>
            <a:off x="1636092" y="93589"/>
            <a:ext cx="6032252" cy="389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</a:rPr>
              <a:t>ПОРЯДОК </a:t>
            </a:r>
            <a:r>
              <a:rPr lang="ru-RU" b="1" spc="77" dirty="0" smtClean="0">
                <a:solidFill>
                  <a:srgbClr val="FFFFFF"/>
                </a:solidFill>
                <a:latin typeface="Calibri"/>
              </a:rPr>
              <a:t>ПРЕДСТАВЛЕНИЯ </a:t>
            </a:r>
            <a:r>
              <a:rPr lang="ru-RU" b="1" spc="77" dirty="0" smtClean="0">
                <a:solidFill>
                  <a:srgbClr val="FFFFFF"/>
                </a:solidFill>
                <a:latin typeface="Calibri"/>
              </a:rPr>
              <a:t>СВЕДЕНИЙ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89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56824" y="0"/>
            <a:ext cx="4000497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7534"/>
            <a:ext cx="7558907" cy="2947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ятиугольник 13"/>
          <p:cNvSpPr/>
          <p:nvPr/>
        </p:nvSpPr>
        <p:spPr>
          <a:xfrm rot="10800000">
            <a:off x="7143768" y="1635646"/>
            <a:ext cx="1968413" cy="50136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7276804" y="1678037"/>
            <a:ext cx="1845535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</a:rPr>
              <a:t>Отправить</a:t>
            </a:r>
            <a:r>
              <a:rPr lang="ru-RU" sz="1200" b="1" i="1" dirty="0" smtClean="0"/>
              <a:t>  сформированный файл</a:t>
            </a:r>
            <a:endParaRPr lang="ru-RU" sz="1200" b="1" i="1" dirty="0"/>
          </a:p>
        </p:txBody>
      </p:sp>
      <p:sp>
        <p:nvSpPr>
          <p:cNvPr id="74" name="Пятиугольник 73"/>
          <p:cNvSpPr/>
          <p:nvPr/>
        </p:nvSpPr>
        <p:spPr>
          <a:xfrm rot="10800000">
            <a:off x="7148243" y="2355726"/>
            <a:ext cx="1963937" cy="680086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TextBox 69"/>
          <p:cNvSpPr txBox="1"/>
          <p:nvPr/>
        </p:nvSpPr>
        <p:spPr>
          <a:xfrm>
            <a:off x="7040708" y="2355726"/>
            <a:ext cx="1995788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</a:rPr>
              <a:t>Создать файл </a:t>
            </a:r>
            <a:r>
              <a:rPr lang="ru-RU" sz="1200" i="1" dirty="0" smtClean="0">
                <a:solidFill>
                  <a:schemeClr val="tx2">
                    <a:lumMod val="50000"/>
                  </a:schemeClr>
                </a:solidFill>
              </a:rPr>
              <a:t>(т.е. заполнить форму и отправить)</a:t>
            </a:r>
            <a:endParaRPr lang="ru-RU" sz="1200" i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6786128" y="1779662"/>
            <a:ext cx="308468" cy="1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808881" y="2072194"/>
            <a:ext cx="571431" cy="283532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ятиугольник 4"/>
          <p:cNvSpPr/>
          <p:nvPr/>
        </p:nvSpPr>
        <p:spPr>
          <a:xfrm>
            <a:off x="467544" y="3750477"/>
            <a:ext cx="8172400" cy="765489"/>
          </a:xfrm>
          <a:prstGeom prst="homePlat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3750477"/>
            <a:ext cx="7197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Пакет документов о трудовой деятельности должен быть подписан усиленной квалифицированной электронной подписью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04448" y="3521209"/>
            <a:ext cx="447249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ru-RU" sz="6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636092" y="93589"/>
            <a:ext cx="6032252" cy="389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</a:rPr>
              <a:t>КАБИНЕТ СТРАХОВАТЕЛЯ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752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1"/>
            <a:ext cx="4000497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53" y="883123"/>
            <a:ext cx="2628955" cy="1956520"/>
          </a:xfrm>
          <a:prstGeom prst="snip2DiagRect">
            <a:avLst/>
          </a:prstGeom>
          <a:noFill/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810" y="1232288"/>
            <a:ext cx="2652326" cy="19397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2" name="TextBox 61"/>
          <p:cNvSpPr txBox="1"/>
          <p:nvPr/>
        </p:nvSpPr>
        <p:spPr>
          <a:xfrm>
            <a:off x="6286512" y="3964791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Сайт ПФР –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pfrf.ru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4" name="Picture 4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206" y="1563638"/>
            <a:ext cx="2676266" cy="19387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6" name="TextBox 125"/>
          <p:cNvSpPr txBox="1"/>
          <p:nvPr/>
        </p:nvSpPr>
        <p:spPr>
          <a:xfrm>
            <a:off x="6286512" y="364077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Портал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gosuslugi.ru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3589741"/>
            <a:ext cx="500066" cy="37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3911212"/>
            <a:ext cx="500066" cy="37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TextBox 128"/>
          <p:cNvSpPr txBox="1"/>
          <p:nvPr/>
        </p:nvSpPr>
        <p:spPr>
          <a:xfrm>
            <a:off x="142844" y="2997837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За периоды работы </a:t>
            </a:r>
          </a:p>
          <a:p>
            <a:pPr indent="-285750"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 данного работодателя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6" y="2946799"/>
            <a:ext cx="500066" cy="37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" name="TextBox 130"/>
          <p:cNvSpPr txBox="1"/>
          <p:nvPr/>
        </p:nvSpPr>
        <p:spPr>
          <a:xfrm>
            <a:off x="3286116" y="3332437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 принципу экстерриториальности </a:t>
            </a:r>
          </a:p>
          <a:p>
            <a:pPr algn="ctr">
              <a:buFontTx/>
              <a:buChar char="-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в любом органе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 выбору граждан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3348828"/>
            <a:ext cx="500066" cy="37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Прямоугольник 132"/>
          <p:cNvSpPr/>
          <p:nvPr/>
        </p:nvSpPr>
        <p:spPr>
          <a:xfrm>
            <a:off x="1619672" y="132307"/>
            <a:ext cx="6032252" cy="423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smtClean="0">
                <a:solidFill>
                  <a:srgbClr val="FFFFFF"/>
                </a:solidFill>
                <a:latin typeface="Calibri"/>
                <a:cs typeface="Calibri"/>
              </a:rPr>
              <a:t>ПРЕДСТАВЛЕНИЕ </a:t>
            </a:r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СВЕДЕНИЙ ГРАЖДАНАМ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288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386673" y="141079"/>
            <a:ext cx="3757329" cy="500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" t="10776" r="4587" b="4215"/>
          <a:stretch/>
        </p:blipFill>
        <p:spPr bwMode="auto">
          <a:xfrm>
            <a:off x="36384" y="339502"/>
            <a:ext cx="9021320" cy="473199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Прямоугольник 64"/>
          <p:cNvSpPr/>
          <p:nvPr/>
        </p:nvSpPr>
        <p:spPr>
          <a:xfrm>
            <a:off x="1259632" y="204315"/>
            <a:ext cx="6984776" cy="4952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ФОРМА СВЕДЕНИЙ </a:t>
            </a:r>
          </a:p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ПРЕДСТАВЛЯЕМАЯ </a:t>
            </a:r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РАБОТОДАТЕЛЕМ РАБОТНИКУ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716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072067" y="0"/>
            <a:ext cx="4071935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4" r="1644" b="15278"/>
          <a:stretch/>
        </p:blipFill>
        <p:spPr bwMode="auto">
          <a:xfrm>
            <a:off x="55817" y="267494"/>
            <a:ext cx="9011160" cy="41764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Прямоугольник 119"/>
          <p:cNvSpPr/>
          <p:nvPr/>
        </p:nvSpPr>
        <p:spPr>
          <a:xfrm>
            <a:off x="1619672" y="132307"/>
            <a:ext cx="6032252" cy="423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ФОРМА СВЕДЕНИЙ </a:t>
            </a:r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ПРЕДСТАВЛЯЕМАЯ </a:t>
            </a:r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ПФР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413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072067" y="0"/>
            <a:ext cx="4071935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450" y="483518"/>
            <a:ext cx="6604918" cy="4397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32307"/>
            <a:ext cx="6032252" cy="423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ТЕХНОЛОГИЯ ОБМЕНА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485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-18"/>
            <a:ext cx="4000497" cy="514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571472" y="771550"/>
            <a:ext cx="807249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	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За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нарушения представления сведений о трудовой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деятельности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, должностное лицо страхователя привлекается к административной ответственности за нарушение трудового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законодательства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endParaRPr lang="ru-RU" b="1" dirty="0">
              <a:solidFill>
                <a:schemeClr val="accent4">
                  <a:lumMod val="75000"/>
                </a:schemeClr>
              </a:solidFill>
              <a:cs typeface="Calibri" pitchFamily="34" charset="0"/>
            </a:endParaRPr>
          </a:p>
          <a:p>
            <a:pPr marL="342900" indent="-342900" algn="just">
              <a:lnSpc>
                <a:spcPct val="150000"/>
              </a:lnSpc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	Информацию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о непредставлении в установленный срок либо представлении неполных и (или) недостоверных сведений о трудовой деятельности работающих лиц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ПФР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направляет в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Роструд, а Роструд в </a:t>
            </a:r>
            <a:r>
              <a:rPr lang="ru-RU" b="1" dirty="0" smtClean="0">
                <a:solidFill>
                  <a:srgbClr val="FF0000"/>
                </a:solidFill>
                <a:cs typeface="Calibri" pitchFamily="34" charset="0"/>
              </a:rPr>
              <a:t>государственные инспекции труда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 в субъектах Российской Федерации,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в порядке межведомственного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cs typeface="Calibri" pitchFamily="34" charset="0"/>
              </a:rPr>
              <a:t>электронного взаимодействия </a:t>
            </a:r>
            <a:endParaRPr lang="ru-RU" dirty="0">
              <a:solidFill>
                <a:schemeClr val="accent4">
                  <a:lumMod val="75000"/>
                </a:schemeClr>
              </a:solidFill>
              <a:cs typeface="Calibri" pitchFamily="34" charset="0"/>
            </a:endParaRPr>
          </a:p>
        </p:txBody>
      </p:sp>
      <p:pic>
        <p:nvPicPr>
          <p:cNvPr id="12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00" y="1139527"/>
            <a:ext cx="644069" cy="48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00" y="3227759"/>
            <a:ext cx="644069" cy="48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" name="Прямоугольник 122"/>
          <p:cNvSpPr/>
          <p:nvPr/>
        </p:nvSpPr>
        <p:spPr>
          <a:xfrm>
            <a:off x="1619672" y="132307"/>
            <a:ext cx="6032252" cy="423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АДМИНИСТРАТИВНАЯ ОТВЕТСТВЕННОСТЬ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860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072067" y="0"/>
            <a:ext cx="4071935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1951"/>
            <a:ext cx="7564896" cy="4398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32307"/>
            <a:ext cx="6032252" cy="423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</a:rPr>
              <a:t>ЭЛЕКТРОННЫЙ РЕСУРС ПФР </a:t>
            </a:r>
            <a:r>
              <a:rPr lang="en-US" b="1" spc="77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en-US" b="1" spc="77" dirty="0" smtClean="0">
                <a:solidFill>
                  <a:srgbClr val="FF0000"/>
                </a:solidFill>
                <a:latin typeface="Calibri"/>
              </a:rPr>
              <a:t>WWW.PFRF.RU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695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78286" y="0"/>
            <a:ext cx="396571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1" name="Объект 2"/>
          <p:cNvSpPr txBox="1">
            <a:spLocks/>
          </p:cNvSpPr>
          <p:nvPr/>
        </p:nvSpPr>
        <p:spPr>
          <a:xfrm>
            <a:off x="214282" y="627534"/>
            <a:ext cx="8929718" cy="40183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ru-RU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Дополнение нормативных правовых актов в связи с введением понятия «сведения о трудовой деятельности», в том числе локальных с учетом мнения профсоюзной организации (при наличии)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Внесение изменений в соглашения и коллективные договоры (при необходимости)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Определение ответственных сотрудников кадровых служб и обеспечение для них технической готовности по представлению сведений о трудовой деятельности в ПФР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Уведомление </a:t>
            </a:r>
            <a:r>
              <a:rPr lang="ru-RU" altLang="ru-RU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по 30 июня 2020 года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работников в письменном виде об изменениях законодательства, связанных с формированием сведений о трудовой деятельности в электронном виде, а также о праве выбора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Представление отчетности в ПФР </a:t>
            </a:r>
            <a:r>
              <a:rPr lang="ru-RU" altLang="ru-RU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 1 января 2020 года ежемесячно до 15 числа месяца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следующего за месяцем, в котором имели место случаи приема на работу, перевода и увольнения, а также </a:t>
            </a:r>
            <a:r>
              <a:rPr lang="ru-RU" altLang="ru-RU" sz="1400" b="1" u="sng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подача соответствующего заявления </a:t>
            </a:r>
            <a:r>
              <a:rPr lang="ru-RU" altLang="ru-RU" sz="1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(первый отчетный период – 15 февраля 2020 года)</a:t>
            </a:r>
            <a:r>
              <a:rPr lang="ru-RU" altLang="ru-RU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Сбор заявлений от работников </a:t>
            </a:r>
            <a:r>
              <a:rPr lang="ru-RU" altLang="ru-RU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по 31 декабря 2020 года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о продолжении ведения трудовой книжки, либо о ведении сведений о трудовой деятельности</a:t>
            </a:r>
            <a:r>
              <a:rPr lang="en-US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altLang="ru-RU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 электронном виде</a:t>
            </a:r>
            <a:endParaRPr lang="ru-RU" altLang="ru-RU" sz="1400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696503"/>
            <a:ext cx="577824" cy="43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1202278"/>
            <a:ext cx="577824" cy="43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1706334"/>
            <a:ext cx="577824" cy="43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2354406"/>
            <a:ext cx="577824" cy="43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3147814"/>
            <a:ext cx="577824" cy="43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3795886"/>
            <a:ext cx="577824" cy="43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Прямоугольник 125"/>
          <p:cNvSpPr/>
          <p:nvPr/>
        </p:nvSpPr>
        <p:spPr>
          <a:xfrm>
            <a:off x="1619672" y="123478"/>
            <a:ext cx="6032252" cy="423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ОСНОВНЫЕ МЕРОПРИЯТИЯ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625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78286" y="0"/>
            <a:ext cx="396571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3" name="Picture 4" descr="C:\Users\Пользователь\Desktop\avanta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49" y="951570"/>
            <a:ext cx="722204" cy="510775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5" descr="C:\Users\Пользователь\Desktop\1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34" y="3871098"/>
            <a:ext cx="747882" cy="528935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" descr="C:\Users\Пользователь\Desktop\HiRes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" t="5674" r="4070" b="2583"/>
          <a:stretch/>
        </p:blipFill>
        <p:spPr bwMode="auto">
          <a:xfrm>
            <a:off x="581537" y="2363231"/>
            <a:ext cx="747882" cy="533202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1634729" y="858014"/>
            <a:ext cx="7329759" cy="705624"/>
          </a:xfrm>
          <a:prstGeom prst="rect">
            <a:avLst/>
          </a:prstGeom>
          <a:noFill/>
        </p:spPr>
        <p:txBody>
          <a:bodyPr wrap="square" lIns="89200" tIns="44600" rIns="89200" bIns="44600" rtlCol="0">
            <a:spAutoFit/>
          </a:bodyPr>
          <a:lstStyle/>
          <a:p>
            <a:pPr defTabSz="891996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Удобный и быстрый доступ к информации о своей трудовой деятельности.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599228" y="1563638"/>
            <a:ext cx="7365260" cy="705624"/>
          </a:xfrm>
          <a:prstGeom prst="rect">
            <a:avLst/>
          </a:prstGeom>
          <a:noFill/>
        </p:spPr>
        <p:txBody>
          <a:bodyPr wrap="square" lIns="89200" tIns="44600" rIns="89200" bIns="44600" rtlCol="0">
            <a:spAutoFit/>
          </a:bodyPr>
          <a:lstStyle/>
          <a:p>
            <a:pPr defTabSz="891996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Минимизация ошибочных, неточных и недостоверных сведений.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594272" y="2283718"/>
            <a:ext cx="7335446" cy="705624"/>
          </a:xfrm>
          <a:prstGeom prst="rect">
            <a:avLst/>
          </a:prstGeom>
          <a:noFill/>
        </p:spPr>
        <p:txBody>
          <a:bodyPr wrap="square" lIns="89200" tIns="44600" rIns="89200" bIns="44600" rtlCol="0">
            <a:spAutoFit/>
          </a:bodyPr>
          <a:lstStyle/>
          <a:p>
            <a:pPr defTabSz="891996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Дополнительные возможности дистанционного трудоустройства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619672" y="3867894"/>
            <a:ext cx="7247598" cy="397848"/>
          </a:xfrm>
          <a:prstGeom prst="rect">
            <a:avLst/>
          </a:prstGeom>
        </p:spPr>
        <p:txBody>
          <a:bodyPr wrap="square" lIns="89200" tIns="44600" rIns="89200" bIns="44600">
            <a:spAutoFit/>
          </a:bodyPr>
          <a:lstStyle/>
          <a:p>
            <a:pPr defTabSz="891996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Высокий уровень безопасности и сохранности данных.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601445" y="3018254"/>
            <a:ext cx="7096535" cy="705624"/>
          </a:xfrm>
          <a:prstGeom prst="rect">
            <a:avLst/>
          </a:prstGeom>
          <a:noFill/>
        </p:spPr>
        <p:txBody>
          <a:bodyPr wrap="square" lIns="89200" tIns="44600" rIns="89200" bIns="44600" rtlCol="0">
            <a:spAutoFit/>
          </a:bodyPr>
          <a:lstStyle/>
          <a:p>
            <a:pPr defTabSz="891996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Использование сведений о трудовой деятельности для получения государственных услуг.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cs typeface="Calibri" pitchFamily="34" charset="0"/>
            </a:endParaRPr>
          </a:p>
        </p:txBody>
      </p:sp>
      <p:pic>
        <p:nvPicPr>
          <p:cNvPr id="76" name="Picture 4" descr="C:\Users\Пользователь\Desktop\avanta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49" y="1676094"/>
            <a:ext cx="722204" cy="510775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7" descr="C:\Users\Пользователь\Desktop\HiRes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" t="5674" r="4070" b="2583"/>
          <a:stretch/>
        </p:blipFill>
        <p:spPr bwMode="auto">
          <a:xfrm>
            <a:off x="580270" y="3141065"/>
            <a:ext cx="747882" cy="533202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Прямоугольник 83"/>
          <p:cNvSpPr/>
          <p:nvPr/>
        </p:nvSpPr>
        <p:spPr>
          <a:xfrm>
            <a:off x="1492076" y="123478"/>
            <a:ext cx="6032252" cy="5415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>
                <a:solidFill>
                  <a:srgbClr val="FFFFFF"/>
                </a:solidFill>
                <a:latin typeface="Calibri"/>
                <a:cs typeface="Calibri"/>
              </a:rPr>
              <a:t>ПРЕИМУЩЕСТВА </a:t>
            </a:r>
            <a:br>
              <a:rPr lang="ru-RU" b="1" spc="77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b="1" spc="77" dirty="0">
                <a:solidFill>
                  <a:srgbClr val="FFFFFF"/>
                </a:solidFill>
                <a:latin typeface="Calibri"/>
                <a:cs typeface="Calibri"/>
              </a:rPr>
              <a:t> ЭЛЕКТРОННОЙ ТРУДОВОЙ КНИЖКИ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3755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0"/>
            <a:ext cx="4000497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92604" y="2110085"/>
            <a:ext cx="4958793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Благодарю ЗА ВНИМАНИЕ!</a:t>
            </a:r>
            <a:endParaRPr lang="ru-RU" sz="3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7253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78286" y="0"/>
            <a:ext cx="396571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84" name="Объект 2"/>
          <p:cNvSpPr txBox="1">
            <a:spLocks/>
          </p:cNvSpPr>
          <p:nvPr/>
        </p:nvSpPr>
        <p:spPr>
          <a:xfrm>
            <a:off x="961051" y="959244"/>
            <a:ext cx="8182949" cy="96956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Федеральный закон от 16 декабря 2019 г. № 439-ФЗ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«О внесении изменений в Трудовой кодекс Российской Федерации в части формирования сведений о трудовой деятельности в электронном виде»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5" name="Объект 3"/>
          <p:cNvSpPr txBox="1">
            <a:spLocks/>
          </p:cNvSpPr>
          <p:nvPr/>
        </p:nvSpPr>
        <p:spPr>
          <a:xfrm>
            <a:off x="977524" y="1928808"/>
            <a:ext cx="8150000" cy="10443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Федеральный закон от 16 декабря 2019 г. №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436-ФЗ 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«О внесении изменений в Федеральный закон «Об индивидуальном (персонифицированном) учете в системе обязательного пенсионного страхования»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6" name="Объект 3"/>
          <p:cNvSpPr txBox="1">
            <a:spLocks/>
          </p:cNvSpPr>
          <p:nvPr/>
        </p:nvSpPr>
        <p:spPr>
          <a:xfrm>
            <a:off x="959247" y="3161113"/>
            <a:ext cx="8184752" cy="13326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Проект №  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748758-7 (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принят в первом чтении 3.12.2019)</a:t>
            </a:r>
          </a:p>
          <a:p>
            <a:pPr marL="0" indent="0">
              <a:buFont typeface="Arial" pitchFamily="34" charset="0"/>
              <a:buNone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«О внесении изменений в Кодекс Российской Федерации об административных правонарушениях в части установления административной ответственности за нарушение работодателем сроков представления сведений о трудовой деятельности либо за представление неполных и (или) недостоверных сведений»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7" name="Picture 4" descr="C:\Users\Пользователь\Desktop\avantaj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13588"/>
            <a:ext cx="648072" cy="579424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4" descr="C:\Users\Пользователь\Desktop\avantaj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68155"/>
            <a:ext cx="648072" cy="579424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4" descr="C:\Users\Пользователь\Desktop\avantaj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75428"/>
            <a:ext cx="648072" cy="579424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6">
            <a:extLst>
              <a:ext uri="{FF2B5EF4-FFF2-40B4-BE49-F238E27FC236}">
                <a16:creationId xmlns="" xmlns:a16="http://schemas.microsoft.com/office/drawing/2014/main" id="{D1C5BE23-C2ED-6343-ACB6-F1887417A970}"/>
              </a:ext>
            </a:extLst>
          </p:cNvPr>
          <p:cNvSpPr>
            <a:spLocks/>
          </p:cNvSpPr>
          <p:nvPr/>
        </p:nvSpPr>
        <p:spPr bwMode="auto">
          <a:xfrm>
            <a:off x="8870300" y="4932506"/>
            <a:ext cx="160319" cy="2714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2716" tIns="62716" rIns="62716" bIns="62716" anchor="ctr">
            <a:spAutoFit/>
          </a:bodyPr>
          <a:lstStyle/>
          <a:p>
            <a:pPr algn="r" defTabSz="1881486"/>
            <a:r>
              <a:rPr lang="ru-RU" sz="941" dirty="0" smtClean="0">
                <a:latin typeface="Verdana" pitchFamily="34" charset="0"/>
                <a:sym typeface="Verdana" pitchFamily="34" charset="0"/>
              </a:rPr>
              <a:t>￼</a:t>
            </a:r>
            <a:endParaRPr lang="ru-RU" sz="941" dirty="0">
              <a:latin typeface="Verdana" pitchFamily="34" charset="0"/>
              <a:sym typeface="Verdana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492076" y="123478"/>
            <a:ext cx="6032252" cy="5415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НОРМАТИВНО ПРАВОВОЕ РЕГУЛИРОВАНИЕ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950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0"/>
            <a:ext cx="4000497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" name="AutoShape 6"/>
          <p:cNvSpPr>
            <a:spLocks noChangeArrowheads="1"/>
          </p:cNvSpPr>
          <p:nvPr/>
        </p:nvSpPr>
        <p:spPr bwMode="gray">
          <a:xfrm>
            <a:off x="60160" y="1131591"/>
            <a:ext cx="8970459" cy="648071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rIns="90000" bIns="46800" anchor="ctr"/>
          <a:lstStyle/>
          <a:p>
            <a:pPr algn="just">
              <a:defRPr/>
            </a:pPr>
            <a:r>
              <a:rPr lang="ru-RU" sz="1300" b="1" dirty="0" smtClean="0">
                <a:solidFill>
                  <a:srgbClr val="16365C"/>
                </a:solidFill>
                <a:latin typeface="Candara" panose="020E0502030303020204" pitchFamily="34" charset="0"/>
              </a:rPr>
              <a:t>        </a:t>
            </a:r>
            <a:r>
              <a:rPr lang="ru-RU" altLang="ru-RU" sz="1200" b="1" dirty="0" smtClean="0">
                <a:solidFill>
                  <a:srgbClr val="8F0306"/>
                </a:solidFill>
                <a:cs typeface="Calibri" pitchFamily="34" charset="0"/>
              </a:rPr>
              <a:t>По 31 декабря 2020 года </a:t>
            </a:r>
            <a:r>
              <a:rPr lang="ru-RU" altLang="ru-RU" sz="1200" b="1" dirty="0" smtClean="0">
                <a:cs typeface="Calibri" pitchFamily="34" charset="0"/>
              </a:rPr>
              <a:t>включительно работники подают работодателям письменные заявления  о своем </a:t>
            </a:r>
          </a:p>
          <a:p>
            <a:pPr algn="just">
              <a:defRPr/>
            </a:pPr>
            <a:r>
              <a:rPr lang="ru-RU" altLang="ru-RU" sz="1200" b="1" dirty="0" smtClean="0">
                <a:cs typeface="Calibri" pitchFamily="34" charset="0"/>
              </a:rPr>
              <a:t>        выборе: о продолжении ведения трудовой книжки, либо о предоставлении сведений о трудовой деятельности.</a:t>
            </a:r>
          </a:p>
          <a:p>
            <a:pPr algn="just">
              <a:defRPr/>
            </a:pPr>
            <a:r>
              <a:rPr lang="ru-RU" altLang="ru-RU" sz="1200" b="1" dirty="0" smtClean="0">
                <a:cs typeface="Calibri" pitchFamily="34" charset="0"/>
              </a:rPr>
              <a:t>        При выборе ведения трудовой книжки, работодатель одновременно предоставляет в ПФР сведения о трудовой деятельности. </a:t>
            </a:r>
            <a:endParaRPr lang="ru-RU" sz="1200" b="1" dirty="0">
              <a:latin typeface="Candara" panose="020E0502030303020204" pitchFamily="34" charset="0"/>
            </a:endParaRPr>
          </a:p>
        </p:txBody>
      </p:sp>
      <p:sp>
        <p:nvSpPr>
          <p:cNvPr id="31" name="AutoShape 6"/>
          <p:cNvSpPr>
            <a:spLocks noChangeArrowheads="1"/>
          </p:cNvSpPr>
          <p:nvPr/>
        </p:nvSpPr>
        <p:spPr bwMode="gray">
          <a:xfrm>
            <a:off x="60160" y="649383"/>
            <a:ext cx="8970460" cy="41019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anchor="ctr"/>
          <a:lstStyle/>
          <a:p>
            <a:pPr marL="261938"/>
            <a:r>
              <a:rPr lang="ru-RU" sz="1200" b="1" kern="0" dirty="0" smtClean="0">
                <a:latin typeface="Book Antiqua" panose="02040602050305030304" pitchFamily="18" charset="0"/>
                <a:cs typeface="Times New Roman" pitchFamily="18" charset="0"/>
              </a:rPr>
              <a:t>  </a:t>
            </a:r>
            <a:r>
              <a:rPr lang="ru-RU" altLang="ru-RU" sz="1200" b="1" dirty="0" smtClean="0">
                <a:cs typeface="Calibri" pitchFamily="34" charset="0"/>
              </a:rPr>
              <a:t>Уведомление </a:t>
            </a:r>
            <a:r>
              <a:rPr lang="ru-RU" altLang="ru-RU" sz="1200" b="1" dirty="0" smtClean="0">
                <a:solidFill>
                  <a:srgbClr val="8F0306"/>
                </a:solidFill>
                <a:cs typeface="Calibri" pitchFamily="34" charset="0"/>
              </a:rPr>
              <a:t>по 30 июня 2020 года </a:t>
            </a:r>
            <a:r>
              <a:rPr lang="ru-RU" altLang="ru-RU" sz="1200" b="1" dirty="0" smtClean="0">
                <a:cs typeface="Calibri" pitchFamily="34" charset="0"/>
              </a:rPr>
              <a:t>работников в письменном виде об изменениях законодательства, </a:t>
            </a:r>
          </a:p>
          <a:p>
            <a:pPr marL="261938"/>
            <a:r>
              <a:rPr lang="ru-RU" altLang="ru-RU" sz="1200" b="1" dirty="0" smtClean="0">
                <a:cs typeface="Calibri" pitchFamily="34" charset="0"/>
              </a:rPr>
              <a:t>  связанных с формированием сведений о трудовой деятельности в электронном виде, а также о праве выбора</a:t>
            </a:r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.</a:t>
            </a:r>
            <a:endParaRPr lang="ru-RU" sz="1200" b="1" dirty="0">
              <a:latin typeface="Book Antiqua" pitchFamily="18" charset="0"/>
              <a:ea typeface="Times New Roman"/>
              <a:cs typeface="Times New Roman"/>
            </a:endParaRPr>
          </a:p>
        </p:txBody>
      </p:sp>
      <p:sp>
        <p:nvSpPr>
          <p:cNvPr id="35" name="AutoShape 6"/>
          <p:cNvSpPr>
            <a:spLocks noChangeArrowheads="1"/>
          </p:cNvSpPr>
          <p:nvPr/>
        </p:nvSpPr>
        <p:spPr bwMode="gray">
          <a:xfrm>
            <a:off x="35496" y="1851670"/>
            <a:ext cx="8995124" cy="6429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anchor="ctr"/>
          <a:lstStyle/>
          <a:p>
            <a:pPr indent="358775"/>
            <a:r>
              <a:rPr lang="ru-RU" altLang="ru-RU" sz="1200" b="1" dirty="0" smtClean="0">
                <a:solidFill>
                  <a:srgbClr val="8F0306"/>
                </a:solidFill>
                <a:cs typeface="Calibri" pitchFamily="34" charset="0"/>
              </a:rPr>
              <a:t>С 1 января 2020 года </a:t>
            </a:r>
            <a:r>
              <a:rPr lang="ru-RU" altLang="ru-RU" sz="1200" b="1" dirty="0" smtClean="0">
                <a:cs typeface="Calibri" pitchFamily="34" charset="0"/>
              </a:rPr>
              <a:t>работодатели представляют в ПФР ежемесячно до 15 числа месяца, следующего </a:t>
            </a:r>
          </a:p>
          <a:p>
            <a:pPr indent="358775"/>
            <a:r>
              <a:rPr lang="ru-RU" altLang="ru-RU" sz="1200" b="1" dirty="0" smtClean="0">
                <a:cs typeface="Calibri" pitchFamily="34" charset="0"/>
              </a:rPr>
              <a:t>за месяцем, в котором имели место случаи приема на работу, перевода и увольнения, </a:t>
            </a:r>
          </a:p>
          <a:p>
            <a:pPr indent="358775"/>
            <a:r>
              <a:rPr lang="ru-RU" altLang="ru-RU" sz="1200" b="1" dirty="0" smtClean="0">
                <a:cs typeface="Calibri" pitchFamily="34" charset="0"/>
              </a:rPr>
              <a:t>а также подачи соответствующего заявления.</a:t>
            </a:r>
            <a:endParaRPr lang="ru-RU" sz="1200" b="1" dirty="0">
              <a:latin typeface="Book Antiqua" pitchFamily="18" charset="0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gray">
          <a:xfrm>
            <a:off x="35496" y="2571750"/>
            <a:ext cx="8995124" cy="4286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bIns="46800" anchor="ctr" anchorCtr="0"/>
          <a:lstStyle/>
          <a:p>
            <a:pPr algn="just"/>
            <a:r>
              <a:rPr lang="ru-RU" sz="1300" dirty="0" smtClean="0">
                <a:solidFill>
                  <a:srgbClr val="0E3193"/>
                </a:solidFill>
                <a:latin typeface="Book Antiqua" panose="02040602050305030304" pitchFamily="18" charset="0"/>
              </a:rPr>
              <a:t>         </a:t>
            </a:r>
            <a:r>
              <a:rPr lang="ru-RU" sz="1300" dirty="0">
                <a:solidFill>
                  <a:srgbClr val="0E3193"/>
                </a:solidFill>
                <a:latin typeface="Book Antiqua" panose="02040602050305030304" pitchFamily="18" charset="0"/>
              </a:rPr>
              <a:t> </a:t>
            </a:r>
            <a:r>
              <a:rPr lang="ru-RU" altLang="ru-RU" sz="1200" b="1" dirty="0" smtClean="0">
                <a:cs typeface="Calibri" pitchFamily="34" charset="0"/>
              </a:rPr>
              <a:t>При представлении сведений впервые в отношении работника страхователь  одновременно </a:t>
            </a:r>
          </a:p>
          <a:p>
            <a:pPr algn="just"/>
            <a:r>
              <a:rPr lang="ru-RU" altLang="ru-RU" sz="1200" b="1" dirty="0" smtClean="0">
                <a:cs typeface="Calibri" pitchFamily="34" charset="0"/>
              </a:rPr>
              <a:t>           представляет сведения о последних кадровых перемещениях, предшествующих  </a:t>
            </a:r>
            <a:r>
              <a:rPr lang="ru-RU" altLang="ru-RU" sz="1200" b="1" dirty="0" smtClean="0">
                <a:solidFill>
                  <a:srgbClr val="8F0306"/>
                </a:solidFill>
                <a:cs typeface="Calibri" pitchFamily="34" charset="0"/>
              </a:rPr>
              <a:t>1 января 2020 года.</a:t>
            </a:r>
            <a:endParaRPr lang="ru-RU" sz="1200" b="1" dirty="0">
              <a:latin typeface="Book Antiqua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33382" y="716794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79512" y="2643758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149726" y="1304484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166978" y="2030190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gray">
          <a:xfrm>
            <a:off x="35496" y="3075806"/>
            <a:ext cx="8995124" cy="60095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ru-RU" altLang="ru-RU" sz="1200" b="1" dirty="0" smtClean="0">
                <a:cs typeface="Calibri" pitchFamily="34" charset="0"/>
              </a:rPr>
              <a:t>        При отсутствии кадровых перемещений в течение 2020 года, а также в случае, если работником не предоставлено</a:t>
            </a:r>
          </a:p>
          <a:p>
            <a:pPr algn="just"/>
            <a:r>
              <a:rPr lang="ru-RU" altLang="ru-RU" sz="1200" b="1" dirty="0">
                <a:cs typeface="Calibri" pitchFamily="34" charset="0"/>
              </a:rPr>
              <a:t> </a:t>
            </a:r>
            <a:r>
              <a:rPr lang="ru-RU" altLang="ru-RU" sz="1200" b="1" dirty="0" smtClean="0">
                <a:cs typeface="Calibri" pitchFamily="34" charset="0"/>
              </a:rPr>
              <a:t>       заявление о порядке ведения сведений о его трудовой деятельности, на оставшихся работников страхователь представляет</a:t>
            </a:r>
          </a:p>
          <a:p>
            <a:pPr algn="just"/>
            <a:r>
              <a:rPr lang="ru-RU" altLang="ru-RU" sz="1200" b="1" dirty="0">
                <a:cs typeface="Calibri" pitchFamily="34" charset="0"/>
              </a:rPr>
              <a:t> </a:t>
            </a:r>
            <a:r>
              <a:rPr lang="ru-RU" altLang="ru-RU" sz="1200" b="1" dirty="0" smtClean="0">
                <a:cs typeface="Calibri" pitchFamily="34" charset="0"/>
              </a:rPr>
              <a:t>       сведения </a:t>
            </a:r>
            <a:r>
              <a:rPr lang="ru-RU" altLang="ru-RU" sz="1200" b="1" dirty="0" smtClean="0">
                <a:solidFill>
                  <a:srgbClr val="8F0306"/>
                </a:solidFill>
                <a:cs typeface="Calibri" pitchFamily="34" charset="0"/>
              </a:rPr>
              <a:t>не позднее 15 февраля 2021 года.</a:t>
            </a:r>
            <a:endParaRPr lang="ru-RU" sz="1200" b="1" dirty="0">
              <a:solidFill>
                <a:srgbClr val="8F0306"/>
              </a:solidFill>
              <a:latin typeface="Book Antiqua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79512" y="3238823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AutoShape 6"/>
          <p:cNvSpPr>
            <a:spLocks noChangeArrowheads="1"/>
          </p:cNvSpPr>
          <p:nvPr/>
        </p:nvSpPr>
        <p:spPr bwMode="gray">
          <a:xfrm>
            <a:off x="44886" y="3867894"/>
            <a:ext cx="8985734" cy="84699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anchor="ctr"/>
          <a:lstStyle/>
          <a:p>
            <a:pPr indent="358775"/>
            <a:r>
              <a:rPr lang="ru-RU" altLang="ru-RU" sz="1200" b="1" dirty="0" smtClean="0">
                <a:solidFill>
                  <a:srgbClr val="8F0306"/>
                </a:solidFill>
                <a:cs typeface="Calibri" pitchFamily="34" charset="0"/>
              </a:rPr>
              <a:t>Начиная с 1 января 2021 года </a:t>
            </a:r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– в случае перевода, подачи работником заявления сведения предоставляются </a:t>
            </a:r>
          </a:p>
          <a:p>
            <a:pPr indent="358775"/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ежемесячно </a:t>
            </a:r>
            <a:r>
              <a:rPr lang="ru-RU" altLang="ru-RU" sz="1200" b="1" dirty="0" smtClean="0">
                <a:solidFill>
                  <a:srgbClr val="8F0306"/>
                </a:solidFill>
                <a:cs typeface="Calibri" pitchFamily="34" charset="0"/>
              </a:rPr>
              <a:t>не позднее 15-го числа месяца</a:t>
            </a:r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, следующего за отчетным, а в случаях приема на работу и увольнения работника</a:t>
            </a:r>
          </a:p>
          <a:p>
            <a:pPr indent="358775"/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сведения на данного работника представляются </a:t>
            </a:r>
            <a:r>
              <a:rPr lang="ru-RU" altLang="ru-RU" sz="1200" b="1" dirty="0" smtClean="0">
                <a:solidFill>
                  <a:srgbClr val="8F0306"/>
                </a:solidFill>
                <a:cs typeface="Calibri" pitchFamily="34" charset="0"/>
              </a:rPr>
              <a:t>не позднее рабочего дня следующего за днем издания </a:t>
            </a:r>
          </a:p>
          <a:p>
            <a:pPr indent="358775"/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соответствующего приказа (распоряжения).</a:t>
            </a:r>
            <a:endParaRPr lang="ru-RU" sz="1200" b="1" dirty="0">
              <a:latin typeface="Book Antiqua" pitchFamily="18" charset="0"/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200038" y="4137423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6" name="Прямоугольник 95"/>
          <p:cNvSpPr/>
          <p:nvPr/>
        </p:nvSpPr>
        <p:spPr>
          <a:xfrm>
            <a:off x="1492076" y="51470"/>
            <a:ext cx="6032252" cy="4700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ОСНОВНЫЕ ПОЛОЖЕНИЯ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719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0"/>
            <a:ext cx="4000497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" name="AutoShape 6"/>
          <p:cNvSpPr>
            <a:spLocks noChangeArrowheads="1"/>
          </p:cNvSpPr>
          <p:nvPr/>
        </p:nvSpPr>
        <p:spPr bwMode="gray">
          <a:xfrm>
            <a:off x="60160" y="1635646"/>
            <a:ext cx="8970459" cy="58936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rIns="90000" bIns="46800" anchor="ctr"/>
          <a:lstStyle/>
          <a:p>
            <a:pPr algn="just">
              <a:defRPr/>
            </a:pPr>
            <a:r>
              <a:rPr lang="ru-RU" sz="1400" b="1" dirty="0" smtClean="0">
                <a:solidFill>
                  <a:srgbClr val="16365C"/>
                </a:solidFill>
                <a:latin typeface="Candara" panose="020E0502030303020204" pitchFamily="34" charset="0"/>
              </a:rPr>
              <a:t>         </a:t>
            </a:r>
            <a:r>
              <a:rPr lang="ru-RU" altLang="ru-RU" sz="1200" b="1" dirty="0" smtClean="0">
                <a:cs typeface="Calibri" pitchFamily="34" charset="0"/>
              </a:rPr>
              <a:t>Работодатель формирует и представляет для хранения в информационных системах ПФР </a:t>
            </a:r>
          </a:p>
          <a:p>
            <a:pPr algn="just">
              <a:defRPr/>
            </a:pPr>
            <a:r>
              <a:rPr lang="ru-RU" altLang="ru-RU" sz="1200" b="1" dirty="0" smtClean="0">
                <a:cs typeface="Calibri" pitchFamily="34" charset="0"/>
              </a:rPr>
              <a:t>          основную информацию о трудовой деятельности и трудовом стаже каждого работника независимо </a:t>
            </a:r>
          </a:p>
          <a:p>
            <a:pPr algn="just">
              <a:defRPr/>
            </a:pPr>
            <a:r>
              <a:rPr lang="ru-RU" altLang="ru-RU" sz="1200" b="1" dirty="0" smtClean="0">
                <a:cs typeface="Calibri" pitchFamily="34" charset="0"/>
              </a:rPr>
              <a:t>          от выбранного работником варианта ведения сведений о его трудовой деятельности </a:t>
            </a:r>
            <a:endParaRPr lang="ru-RU" sz="1200" b="1" dirty="0">
              <a:latin typeface="Candara" panose="020E0502030303020204" pitchFamily="34" charset="0"/>
            </a:endParaRPr>
          </a:p>
        </p:txBody>
      </p:sp>
      <p:sp>
        <p:nvSpPr>
          <p:cNvPr id="31" name="AutoShape 6"/>
          <p:cNvSpPr>
            <a:spLocks noChangeArrowheads="1"/>
          </p:cNvSpPr>
          <p:nvPr/>
        </p:nvSpPr>
        <p:spPr bwMode="gray">
          <a:xfrm>
            <a:off x="35500" y="627534"/>
            <a:ext cx="8995120" cy="91083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anchor="ctr"/>
          <a:lstStyle/>
          <a:p>
            <a:pPr marL="261938"/>
            <a:r>
              <a:rPr lang="ru-RU" sz="1400" b="1" kern="0" dirty="0" smtClean="0">
                <a:cs typeface="Times New Roman" pitchFamily="18" charset="0"/>
              </a:rPr>
              <a:t>  </a:t>
            </a:r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Индивидуальный лицевой счет дополняется разделом «Сведения о трудовой деятельности» </a:t>
            </a:r>
          </a:p>
          <a:p>
            <a:pPr marL="261938"/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 (мероприятие – прием, увольнение, перевод, наименование должности (профессии),  основание (дата и номер приказа),</a:t>
            </a:r>
          </a:p>
          <a:p>
            <a:pPr marL="261938"/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 а также сведения о подаче работником заявления о продолжении ведения трудовой книжки, либо о ведении сведений</a:t>
            </a:r>
          </a:p>
          <a:p>
            <a:pPr marL="261938"/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</a:t>
            </a:r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cs typeface="Calibri" pitchFamily="34" charset="0"/>
              </a:rPr>
              <a:t> о трудовой деятельности в электронной форме )</a:t>
            </a:r>
            <a:endParaRPr lang="ru-RU" sz="1200" b="1" dirty="0">
              <a:ea typeface="Times New Roman"/>
              <a:cs typeface="Times New Roman"/>
            </a:endParaRPr>
          </a:p>
        </p:txBody>
      </p:sp>
      <p:sp>
        <p:nvSpPr>
          <p:cNvPr id="35" name="AutoShape 6"/>
          <p:cNvSpPr>
            <a:spLocks noChangeArrowheads="1"/>
          </p:cNvSpPr>
          <p:nvPr/>
        </p:nvSpPr>
        <p:spPr bwMode="gray">
          <a:xfrm>
            <a:off x="35496" y="2359146"/>
            <a:ext cx="8995123" cy="4286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anchor="ctr"/>
          <a:lstStyle/>
          <a:p>
            <a:pPr indent="358775"/>
            <a:r>
              <a:rPr lang="ru-RU" altLang="ru-RU" sz="1400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 </a:t>
            </a:r>
            <a:r>
              <a:rPr lang="ru-RU" altLang="ru-RU" sz="1200" b="1" dirty="0" smtClean="0">
                <a:cs typeface="Calibri" pitchFamily="34" charset="0"/>
              </a:rPr>
              <a:t>За работником, воспользовавшимся своим правом на дальнейшее ведение трудовой книжки, </a:t>
            </a:r>
          </a:p>
          <a:p>
            <a:pPr indent="358775"/>
            <a:r>
              <a:rPr lang="ru-RU" altLang="ru-RU" sz="1200" b="1" dirty="0" smtClean="0">
                <a:cs typeface="Calibri" pitchFamily="34" charset="0"/>
              </a:rPr>
              <a:t> это право сохраняется при последующем трудоустройстве к другим работодателям</a:t>
            </a:r>
            <a:endParaRPr lang="ru-RU" sz="1200" b="1" dirty="0">
              <a:latin typeface="Book Antiqua" pitchFamily="18" charset="0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gray">
          <a:xfrm>
            <a:off x="35496" y="2900061"/>
            <a:ext cx="8995124" cy="53578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bIns="46800" anchor="ctr" anchorCtr="0"/>
          <a:lstStyle/>
          <a:p>
            <a:pPr algn="just"/>
            <a:r>
              <a:rPr lang="ru-RU" sz="1300" dirty="0" smtClean="0">
                <a:solidFill>
                  <a:srgbClr val="0E3193"/>
                </a:solidFill>
                <a:latin typeface="Book Antiqua" panose="02040602050305030304" pitchFamily="18" charset="0"/>
              </a:rPr>
              <a:t>          </a:t>
            </a:r>
            <a:r>
              <a:rPr lang="ru-RU" altLang="ru-RU" sz="1200" b="1" dirty="0" smtClean="0">
                <a:cs typeface="Calibri" pitchFamily="34" charset="0"/>
              </a:rPr>
              <a:t>Работник, подавший заявление о продолжении ведения работодателем трудовой книжки, </a:t>
            </a:r>
          </a:p>
          <a:p>
            <a:pPr algn="just"/>
            <a:r>
              <a:rPr lang="ru-RU" altLang="ru-RU" sz="1200" b="1" dirty="0" smtClean="0">
                <a:cs typeface="Calibri" pitchFamily="34" charset="0"/>
              </a:rPr>
              <a:t>           имеет право в последующем подать работодателю заявление о предоставлении </a:t>
            </a:r>
          </a:p>
          <a:p>
            <a:pPr algn="just"/>
            <a:r>
              <a:rPr lang="ru-RU" altLang="ru-RU" sz="1200" b="1" dirty="0" smtClean="0">
                <a:cs typeface="Calibri" pitchFamily="34" charset="0"/>
              </a:rPr>
              <a:t>           сведений о трудовой деятельности в электронной форме</a:t>
            </a:r>
            <a:endParaRPr lang="ru-RU" sz="1200" b="1" dirty="0">
              <a:latin typeface="Book Antiqua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79512" y="987574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79512" y="2436360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179512" y="1805540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Овал 40"/>
          <p:cNvSpPr/>
          <p:nvPr/>
        </p:nvSpPr>
        <p:spPr>
          <a:xfrm>
            <a:off x="179512" y="3040051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AutoShape 6"/>
          <p:cNvSpPr>
            <a:spLocks noChangeArrowheads="1"/>
          </p:cNvSpPr>
          <p:nvPr/>
        </p:nvSpPr>
        <p:spPr bwMode="gray">
          <a:xfrm>
            <a:off x="44886" y="3566562"/>
            <a:ext cx="8985734" cy="5893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anchor="ctr"/>
          <a:lstStyle/>
          <a:p>
            <a:pPr algn="just">
              <a:defRPr/>
            </a:pPr>
            <a:r>
              <a:rPr lang="ru-RU" altLang="ru-RU" sz="1400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          </a:t>
            </a:r>
            <a:r>
              <a:rPr lang="ru-RU" altLang="ru-RU" sz="1200" b="1" dirty="0" smtClean="0">
                <a:cs typeface="Calibri" pitchFamily="34" charset="0"/>
              </a:rPr>
              <a:t>Работникам, подавшим заявления о представлении сведений о трудовой деятельности, </a:t>
            </a:r>
          </a:p>
          <a:p>
            <a:pPr algn="just">
              <a:defRPr/>
            </a:pPr>
            <a:r>
              <a:rPr lang="ru-RU" altLang="ru-RU" sz="1200" b="1" dirty="0" smtClean="0">
                <a:cs typeface="Calibri" pitchFamily="34" charset="0"/>
              </a:rPr>
              <a:t>           работодатели выдают трудовые книжки на руки и после этого освобождаются от ответственности </a:t>
            </a:r>
          </a:p>
          <a:p>
            <a:pPr algn="just">
              <a:defRPr/>
            </a:pPr>
            <a:r>
              <a:rPr lang="ru-RU" altLang="ru-RU" sz="1200" b="1" dirty="0" smtClean="0">
                <a:cs typeface="Calibri" pitchFamily="34" charset="0"/>
              </a:rPr>
              <a:t>           за их ведение и хранение. При выдаче трудовой книжки в нее вносится соответствующая запись.</a:t>
            </a:r>
          </a:p>
        </p:txBody>
      </p:sp>
      <p:sp>
        <p:nvSpPr>
          <p:cNvPr id="93" name="Овал 92"/>
          <p:cNvSpPr/>
          <p:nvPr/>
        </p:nvSpPr>
        <p:spPr>
          <a:xfrm>
            <a:off x="200038" y="3723878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4" name="AutoShape 6"/>
          <p:cNvSpPr>
            <a:spLocks noChangeArrowheads="1"/>
          </p:cNvSpPr>
          <p:nvPr/>
        </p:nvSpPr>
        <p:spPr bwMode="gray">
          <a:xfrm>
            <a:off x="44886" y="4248073"/>
            <a:ext cx="8985734" cy="41190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0" tIns="46800" bIns="46800" anchor="ctr" anchorCtr="0"/>
          <a:lstStyle/>
          <a:p>
            <a:pPr algn="just">
              <a:defRPr/>
            </a:pPr>
            <a:r>
              <a:rPr lang="ru-RU" altLang="ru-RU" sz="1400" dirty="0" smtClean="0">
                <a:solidFill>
                  <a:schemeClr val="accent1">
                    <a:lumMod val="50000"/>
                  </a:schemeClr>
                </a:solidFill>
                <a:cs typeface="Calibri" pitchFamily="34" charset="0"/>
              </a:rPr>
              <a:t>            </a:t>
            </a:r>
            <a:r>
              <a:rPr lang="ru-RU" altLang="ru-RU" sz="1200" b="1" dirty="0" smtClean="0">
                <a:cs typeface="Calibri" pitchFamily="34" charset="0"/>
              </a:rPr>
              <a:t>На лиц впервые поступивших на работу после 31.12.2020 г. трудовая книжка не оформляется</a:t>
            </a:r>
          </a:p>
        </p:txBody>
      </p:sp>
      <p:sp>
        <p:nvSpPr>
          <p:cNvPr id="95" name="Овал 94"/>
          <p:cNvSpPr/>
          <p:nvPr/>
        </p:nvSpPr>
        <p:spPr>
          <a:xfrm>
            <a:off x="214282" y="4353447"/>
            <a:ext cx="228558" cy="234527"/>
          </a:xfrm>
          <a:prstGeom prst="ellipse">
            <a:avLst/>
          </a:prstGeom>
          <a:solidFill>
            <a:srgbClr val="0099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1492076" y="51470"/>
            <a:ext cx="6032252" cy="4700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ОСНОВНЫЕ ПОЛОЖЕНИЯ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787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4" y="0"/>
            <a:ext cx="4000497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 useBgFill="1">
        <p:nvSpPr>
          <p:cNvPr id="10" name="TextBox 9"/>
          <p:cNvSpPr txBox="1"/>
          <p:nvPr/>
        </p:nvSpPr>
        <p:spPr>
          <a:xfrm>
            <a:off x="1059657" y="4750514"/>
            <a:ext cx="2143140" cy="369332"/>
          </a:xfrm>
          <a:prstGeom prst="rect">
            <a:avLst/>
          </a:prstGeom>
          <a:ln cmpd="dbl">
            <a:solidFill>
              <a:schemeClr val="accent4">
                <a:lumMod val="75000"/>
              </a:schemeClr>
            </a:solidFill>
          </a:ln>
          <a:effectLst>
            <a:outerShdw dist="50800" dir="5400000" algn="ctr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 extrusionH="69850"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Вид мероприятия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1105933" y="4443958"/>
            <a:ext cx="386143" cy="291969"/>
          </a:xfrm>
          <a:prstGeom prst="up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1492076" y="51471"/>
            <a:ext cx="6032252" cy="3600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</a:rPr>
              <a:t>СВЕДЕНИЯ О ТРУДОВОЙ ДЕЯТЕЛЬНОСТИ</a:t>
            </a:r>
            <a:endParaRPr lang="ru-RU" dirty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14" y="555526"/>
            <a:ext cx="881547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8442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84794" y="0"/>
            <a:ext cx="3959238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55790" y="321453"/>
            <a:ext cx="6008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2000" b="1" spc="77" dirty="0" smtClean="0">
                <a:solidFill>
                  <a:srgbClr val="FFFFFF"/>
                </a:solidFill>
                <a:latin typeface="Calibri"/>
                <a:cs typeface="Calibri"/>
              </a:rPr>
              <a:t>КЛА</a:t>
            </a:r>
            <a:r>
              <a:rPr lang="en-US" sz="2000" b="1" spc="77" dirty="0" smtClean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lang="ru-RU" sz="2000" b="1" spc="77" dirty="0" smtClean="0">
                <a:solidFill>
                  <a:srgbClr val="FFFFFF"/>
                </a:solidFill>
                <a:latin typeface="Calibri"/>
                <a:cs typeface="Calibri"/>
              </a:rPr>
              <a:t>СИФИКАТОР МЕРОПРИЯТИЙ</a:t>
            </a:r>
            <a:endParaRPr lang="ru-RU" sz="2000" b="1" dirty="0"/>
          </a:p>
        </p:txBody>
      </p:sp>
      <p:graphicFrame>
        <p:nvGraphicFramePr>
          <p:cNvPr id="69" name="Таблица 68">
            <a:extLst>
              <a:ext uri="{FF2B5EF4-FFF2-40B4-BE49-F238E27FC236}">
                <a16:creationId xmlns="" xmlns:a16="http://schemas.microsoft.com/office/drawing/2014/main" id="{6889D53F-3118-4AB1-BE46-C931DFAE2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165027"/>
              </p:ext>
            </p:extLst>
          </p:nvPr>
        </p:nvGraphicFramePr>
        <p:xfrm>
          <a:off x="683568" y="1053072"/>
          <a:ext cx="7746654" cy="3462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2391">
                  <a:extLst>
                    <a:ext uri="{9D8B030D-6E8A-4147-A177-3AD203B41FA5}">
                      <a16:colId xmlns="" xmlns:a16="http://schemas.microsoft.com/office/drawing/2014/main" val="4126556919"/>
                    </a:ext>
                  </a:extLst>
                </a:gridCol>
                <a:gridCol w="1917369">
                  <a:extLst>
                    <a:ext uri="{9D8B030D-6E8A-4147-A177-3AD203B41FA5}">
                      <a16:colId xmlns="" xmlns:a16="http://schemas.microsoft.com/office/drawing/2014/main" val="826223888"/>
                    </a:ext>
                  </a:extLst>
                </a:gridCol>
                <a:gridCol w="5176894">
                  <a:extLst>
                    <a:ext uri="{9D8B030D-6E8A-4147-A177-3AD203B41FA5}">
                      <a16:colId xmlns="" xmlns:a16="http://schemas.microsoft.com/office/drawing/2014/main" val="3930496167"/>
                    </a:ext>
                  </a:extLst>
                </a:gridCol>
              </a:tblGrid>
              <a:tr h="598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КОД</a:t>
                      </a:r>
                      <a:endParaRPr lang="ru-RU" sz="1400" dirty="0"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0" marR="93600" marT="43200" marB="432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НАИМЕНОВАНИЕ МЕРОПРИЯТИЯ</a:t>
                      </a:r>
                      <a:endParaRPr lang="ru-RU" sz="1400" dirty="0"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0" marR="93600" marT="43200" marB="432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itchFamily="34" charset="0"/>
                          <a:ea typeface="Calibri" panose="020F0502020204030204" pitchFamily="34" charset="0"/>
                          <a:cs typeface="Calibri" pitchFamily="34" charset="0"/>
                        </a:rPr>
                        <a:t>ВИДЫ МЕРОПРИЯТИЙ</a:t>
                      </a:r>
                      <a:endParaRPr lang="ru-RU" sz="1400" dirty="0"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0" marR="93600" marT="43200" marB="432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23257236"/>
                  </a:ext>
                </a:extLst>
              </a:tr>
              <a:tr h="2690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cap="all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Прием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Прием на работу (службу)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42030004"/>
                  </a:ext>
                </a:extLst>
              </a:tr>
              <a:tr h="313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cap="all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Перевод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Перевод на другую работу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4426907"/>
                  </a:ext>
                </a:extLst>
              </a:tr>
              <a:tr h="313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  <a:endParaRPr lang="ru-RU" sz="1200" b="0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cap="all" dirty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Переименование</a:t>
                      </a:r>
                      <a:endParaRPr lang="ru-RU" sz="1200" b="0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Изменение наименования страхователя </a:t>
                      </a:r>
                      <a:endParaRPr lang="ru-RU" sz="1200" b="0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22040069"/>
                  </a:ext>
                </a:extLst>
              </a:tr>
              <a:tr h="7950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 panose="020F0502020204030204" pitchFamily="34" charset="0"/>
                          <a:cs typeface="Calibri" pitchFamily="34" charset="0"/>
                        </a:rPr>
                        <a:t>4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 panose="020F0502020204030204" pitchFamily="34" charset="0"/>
                          <a:cs typeface="Calibri" pitchFamily="34" charset="0"/>
                        </a:rPr>
                        <a:t>УСТАНОВЛЕНИЕ</a:t>
                      </a:r>
                      <a:r>
                        <a:rPr lang="ru-RU" sz="12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 panose="020F0502020204030204" pitchFamily="34" charset="0"/>
                          <a:cs typeface="Calibri" pitchFamily="34" charset="0"/>
                        </a:rPr>
                        <a:t> (ПРИСВОЕНИЕ)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 panose="020F0502020204030204" pitchFamily="34" charset="0"/>
                          <a:cs typeface="Calibri" pitchFamily="34" charset="0"/>
                        </a:rPr>
                        <a:t>Установление (присвоение) работнику второй и последующей профессии, специальности или иной квалификации заполняется с указанием разрядов, классов или иных категорий этих профессий, специальностей или уровней квалификации (класс, категория, классный чин и т.п.)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 panose="020F0502020204030204" pitchFamily="34" charset="0"/>
                          <a:cs typeface="Calibri" pitchFamily="34" charset="0"/>
                        </a:rPr>
                        <a:t>5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cap="all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Увольнение</a:t>
                      </a:r>
                      <a:endParaRPr lang="ru-RU" sz="12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Увольнение с работы</a:t>
                      </a:r>
                      <a:endParaRPr lang="ru-RU" sz="12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cap="all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Запрет занимать должность (ВИД ДЕЯТЕЛЬНОСТИ)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Лишение права в соответствии с приговором суда занимать определенные должности или заниматься определенной деятельностью</a:t>
                      </a:r>
                      <a:endParaRPr lang="ru-RU" sz="12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58643" marR="58643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42818125"/>
                  </a:ext>
                </a:extLst>
              </a:tr>
            </a:tbl>
          </a:graphicData>
        </a:graphic>
      </p:graphicFrame>
      <p:sp>
        <p:nvSpPr>
          <p:cNvPr id="66" name="Прямоугольник 65"/>
          <p:cNvSpPr/>
          <p:nvPr/>
        </p:nvSpPr>
        <p:spPr>
          <a:xfrm>
            <a:off x="1492076" y="157981"/>
            <a:ext cx="6032252" cy="5415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КЛАССИФИКАТОР МЕРОПРИЯТИЙ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4040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7964"/>
            <a:ext cx="4000497" cy="5135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8" name="Rectangle 6">
            <a:extLst>
              <a:ext uri="{FF2B5EF4-FFF2-40B4-BE49-F238E27FC236}">
                <a16:creationId xmlns="" xmlns:a16="http://schemas.microsoft.com/office/drawing/2014/main" id="{D1C5BE23-C2ED-6343-ACB6-F1887417A970}"/>
              </a:ext>
            </a:extLst>
          </p:cNvPr>
          <p:cNvSpPr>
            <a:spLocks/>
          </p:cNvSpPr>
          <p:nvPr/>
        </p:nvSpPr>
        <p:spPr bwMode="auto">
          <a:xfrm>
            <a:off x="8716410" y="4716311"/>
            <a:ext cx="314209" cy="2714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2716" tIns="62716" rIns="62716" bIns="62716" anchor="ctr">
            <a:spAutoFit/>
          </a:bodyPr>
          <a:lstStyle/>
          <a:p>
            <a:pPr algn="r" defTabSz="1881486"/>
            <a:fld id="{DC01C986-78EF-484E-8321-43D81B88D720}" type="slidenum">
              <a:rPr lang="ru-RU" sz="941">
                <a:solidFill>
                  <a:schemeClr val="bg1"/>
                </a:solidFill>
                <a:latin typeface="Verdana" pitchFamily="34" charset="0"/>
                <a:sym typeface="Verdana" pitchFamily="34" charset="0"/>
              </a:rPr>
              <a:pPr algn="r" defTabSz="1881486"/>
              <a:t>8</a:t>
            </a:fld>
            <a:r>
              <a:rPr lang="ru-RU" sz="941" dirty="0">
                <a:solidFill>
                  <a:schemeClr val="bg1"/>
                </a:solidFill>
                <a:latin typeface="Verdana" pitchFamily="34" charset="0"/>
                <a:sym typeface="Verdana" pitchFamily="34" charset="0"/>
              </a:rPr>
              <a:t>￼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636092" y="3787422"/>
            <a:ext cx="74365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FF0000"/>
                </a:solidFill>
              </a:rPr>
              <a:t>Заполняется с 01.01.2021 года.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 Код выполняемой функции состоит из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семи цифро-буквенных знаков в формате «</a:t>
            </a:r>
            <a:r>
              <a:rPr lang="ru-RU" sz="1200" b="1" dirty="0">
                <a:solidFill>
                  <a:srgbClr val="C00000"/>
                </a:solidFill>
              </a:rPr>
              <a:t>ХХ.ХХХ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-Х-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</a:rPr>
              <a:t>Х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где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ХХ.ХХХ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 это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код наименования вида профессиональной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деятельности;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Х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- буквенный знак кода обобщенной трудовой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функции;</a:t>
            </a:r>
          </a:p>
          <a:p>
            <a:pPr algn="ctr"/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</a:rPr>
              <a:t>Х 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</a:rPr>
              <a:t>- цифровой знак – уровень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квалификации данной обобщенной трудовой функции.</a:t>
            </a:r>
          </a:p>
          <a:p>
            <a:pPr algn="ctr"/>
            <a:r>
              <a:rPr lang="ru-RU" sz="1200" b="1" u="sng" dirty="0" smtClean="0"/>
              <a:t>«Заполняется согласно сведений профессионального стандарта»</a:t>
            </a:r>
            <a:endParaRPr lang="ru-RU" sz="1200" b="1" u="sng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4" name="Стрелка вверх 73"/>
          <p:cNvSpPr/>
          <p:nvPr/>
        </p:nvSpPr>
        <p:spPr>
          <a:xfrm>
            <a:off x="3419872" y="3435846"/>
            <a:ext cx="386143" cy="351576"/>
          </a:xfrm>
          <a:prstGeom prst="up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23478"/>
            <a:ext cx="8248866" cy="366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240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50000"/>
                <a:lumOff val="50000"/>
              </a:schemeClr>
            </a:gs>
            <a:gs pos="0">
              <a:schemeClr val="accent1">
                <a:tint val="44500"/>
                <a:satMod val="160000"/>
              </a:schemeClr>
            </a:gs>
            <a:gs pos="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Без заголовка-filtered.png">
            <a:extLst>
              <a:ext uri="{FF2B5EF4-FFF2-40B4-BE49-F238E27FC236}">
                <a16:creationId xmlns="" xmlns:a16="http://schemas.microsoft.com/office/drawing/2014/main" id="{190C84FD-E1A4-8A41-AF43-005356467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31"/>
          <a:stretch/>
        </p:blipFill>
        <p:spPr bwMode="auto">
          <a:xfrm>
            <a:off x="5143505" y="7964"/>
            <a:ext cx="4000497" cy="5135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8" name="Rectangle 6">
            <a:extLst>
              <a:ext uri="{FF2B5EF4-FFF2-40B4-BE49-F238E27FC236}">
                <a16:creationId xmlns="" xmlns:a16="http://schemas.microsoft.com/office/drawing/2014/main" id="{D1C5BE23-C2ED-6343-ACB6-F1887417A970}"/>
              </a:ext>
            </a:extLst>
          </p:cNvPr>
          <p:cNvSpPr>
            <a:spLocks/>
          </p:cNvSpPr>
          <p:nvPr/>
        </p:nvSpPr>
        <p:spPr bwMode="auto">
          <a:xfrm>
            <a:off x="8716410" y="4716311"/>
            <a:ext cx="314209" cy="2714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triangle" w="med" len="med"/>
          </a:ln>
          <a:effectLst/>
        </p:spPr>
        <p:txBody>
          <a:bodyPr wrap="none" lIns="62716" tIns="62716" rIns="62716" bIns="62716" anchor="ctr">
            <a:spAutoFit/>
          </a:bodyPr>
          <a:lstStyle/>
          <a:p>
            <a:pPr algn="r" defTabSz="1881486"/>
            <a:fld id="{DC01C986-78EF-484E-8321-43D81B88D720}" type="slidenum">
              <a:rPr lang="ru-RU" sz="941">
                <a:solidFill>
                  <a:schemeClr val="bg1"/>
                </a:solidFill>
                <a:latin typeface="Verdana" pitchFamily="34" charset="0"/>
                <a:sym typeface="Verdana" pitchFamily="34" charset="0"/>
              </a:rPr>
              <a:pPr algn="r" defTabSz="1881486"/>
              <a:t>9</a:t>
            </a:fld>
            <a:r>
              <a:rPr lang="ru-RU" sz="941" dirty="0">
                <a:solidFill>
                  <a:schemeClr val="bg1"/>
                </a:solidFill>
                <a:latin typeface="Verdana" pitchFamily="34" charset="0"/>
                <a:sym typeface="Verdana" pitchFamily="34" charset="0"/>
              </a:rPr>
              <a:t>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017391" y="51470"/>
            <a:ext cx="7299025" cy="2459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77" dirty="0" smtClean="0">
                <a:solidFill>
                  <a:srgbClr val="FFFFFF"/>
                </a:solidFill>
                <a:latin typeface="Calibri"/>
                <a:cs typeface="Calibri"/>
              </a:rPr>
              <a:t>ПРОФЕССИОНАЛЬНЫЕ СТАНДАРТЫ И КВАЛИФИКАЦИИ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39502"/>
            <a:ext cx="518457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47614"/>
            <a:ext cx="5184576" cy="36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1510"/>
            <a:ext cx="3819413" cy="4548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35496" y="3003798"/>
            <a:ext cx="50405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160184" y="2355726"/>
            <a:ext cx="50405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300192" y="2355726"/>
            <a:ext cx="50405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174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990</Words>
  <Application>Microsoft Office PowerPoint</Application>
  <PresentationFormat>Экран (16:9)</PresentationFormat>
  <Paragraphs>150</Paragraphs>
  <Slides>20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№250-ФЗ от 03.07.2016</dc:title>
  <dc:creator>Елена А. Малишкевич</dc:creator>
  <cp:lastModifiedBy>Абдрашитова Галина Ивановна</cp:lastModifiedBy>
  <cp:revision>139</cp:revision>
  <dcterms:created xsi:type="dcterms:W3CDTF">2016-11-14T06:59:36Z</dcterms:created>
  <dcterms:modified xsi:type="dcterms:W3CDTF">2020-01-30T09:44:14Z</dcterms:modified>
</cp:coreProperties>
</file>